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38"/>
  </p:notesMasterIdLst>
  <p:sldIdLst>
    <p:sldId id="259" r:id="rId2"/>
    <p:sldId id="298" r:id="rId3"/>
    <p:sldId id="281" r:id="rId4"/>
    <p:sldId id="289" r:id="rId5"/>
    <p:sldId id="300" r:id="rId6"/>
    <p:sldId id="299" r:id="rId7"/>
    <p:sldId id="258" r:id="rId8"/>
    <p:sldId id="344" r:id="rId9"/>
    <p:sldId id="342" r:id="rId10"/>
    <p:sldId id="345" r:id="rId11"/>
    <p:sldId id="343" r:id="rId12"/>
    <p:sldId id="346" r:id="rId13"/>
    <p:sldId id="349" r:id="rId14"/>
    <p:sldId id="352" r:id="rId15"/>
    <p:sldId id="347" r:id="rId16"/>
    <p:sldId id="351" r:id="rId17"/>
    <p:sldId id="353" r:id="rId18"/>
    <p:sldId id="333" r:id="rId19"/>
    <p:sldId id="331" r:id="rId20"/>
    <p:sldId id="318" r:id="rId21"/>
    <p:sldId id="319" r:id="rId22"/>
    <p:sldId id="320" r:id="rId23"/>
    <p:sldId id="321" r:id="rId24"/>
    <p:sldId id="322" r:id="rId25"/>
    <p:sldId id="323" r:id="rId26"/>
    <p:sldId id="324" r:id="rId27"/>
    <p:sldId id="325" r:id="rId28"/>
    <p:sldId id="330" r:id="rId29"/>
    <p:sldId id="329" r:id="rId30"/>
    <p:sldId id="309" r:id="rId31"/>
    <p:sldId id="341" r:id="rId32"/>
    <p:sldId id="311" r:id="rId33"/>
    <p:sldId id="312" r:id="rId34"/>
    <p:sldId id="313" r:id="rId35"/>
    <p:sldId id="314" r:id="rId36"/>
    <p:sldId id="3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or Rom" initials="DR" lastIdx="1" clrIdx="0">
    <p:extLst>
      <p:ext uri="{19B8F6BF-5375-455C-9EA6-DF929625EA0E}">
        <p15:presenceInfo xmlns:p15="http://schemas.microsoft.com/office/powerpoint/2012/main" userId="51bd3fab9180d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7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640" autoAdjust="0"/>
  </p:normalViewPr>
  <p:slideViewPr>
    <p:cSldViewPr snapToGrid="0">
      <p:cViewPr varScale="1">
        <p:scale>
          <a:sx n="42" d="100"/>
          <a:sy n="42" d="100"/>
        </p:scale>
        <p:origin x="1123" y="38"/>
      </p:cViewPr>
      <p:guideLst/>
    </p:cSldViewPr>
  </p:slideViewPr>
  <p:notesTextViewPr>
    <p:cViewPr>
      <p:scale>
        <a:sx n="1" d="1"/>
        <a:sy n="1" d="1"/>
      </p:scale>
      <p:origin x="0" y="0"/>
    </p:cViewPr>
  </p:notesTextViewPr>
  <p:notesViewPr>
    <p:cSldViewPr snapToGrid="0">
      <p:cViewPr varScale="1">
        <p:scale>
          <a:sx n="50" d="100"/>
          <a:sy n="50" d="100"/>
        </p:scale>
        <p:origin x="223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8DD35-40E8-4E60-9CA7-CC42464264B9}" type="datetimeFigureOut">
              <a:rPr lang="en-US" smtClean="0"/>
              <a:t>11/20/2014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E9481-F386-4C2C-88FB-86D43E1C42D1}" type="slidenum">
              <a:rPr lang="en-US" smtClean="0"/>
              <a:t>‹#›</a:t>
            </a:fld>
            <a:endParaRPr lang="en-US"/>
          </a:p>
        </p:txBody>
      </p:sp>
    </p:spTree>
    <p:extLst>
      <p:ext uri="{BB962C8B-B14F-4D97-AF65-F5344CB8AC3E}">
        <p14:creationId xmlns:p14="http://schemas.microsoft.com/office/powerpoint/2010/main" val="388227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a:t>
            </a:fld>
            <a:endParaRPr lang="en-US"/>
          </a:p>
        </p:txBody>
      </p:sp>
    </p:spTree>
    <p:extLst>
      <p:ext uri="{BB962C8B-B14F-4D97-AF65-F5344CB8AC3E}">
        <p14:creationId xmlns:p14="http://schemas.microsoft.com/office/powerpoint/2010/main" val="341585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20</a:t>
            </a:fld>
            <a:endParaRPr lang="en-US"/>
          </a:p>
        </p:txBody>
      </p:sp>
    </p:spTree>
    <p:extLst>
      <p:ext uri="{BB962C8B-B14F-4D97-AF65-F5344CB8AC3E}">
        <p14:creationId xmlns:p14="http://schemas.microsoft.com/office/powerpoint/2010/main" val="170310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21</a:t>
            </a:fld>
            <a:endParaRPr lang="en-US"/>
          </a:p>
        </p:txBody>
      </p:sp>
    </p:spTree>
    <p:extLst>
      <p:ext uri="{BB962C8B-B14F-4D97-AF65-F5344CB8AC3E}">
        <p14:creationId xmlns:p14="http://schemas.microsoft.com/office/powerpoint/2010/main" val="178373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22</a:t>
            </a:fld>
            <a:endParaRPr lang="en-US"/>
          </a:p>
        </p:txBody>
      </p:sp>
    </p:spTree>
    <p:extLst>
      <p:ext uri="{BB962C8B-B14F-4D97-AF65-F5344CB8AC3E}">
        <p14:creationId xmlns:p14="http://schemas.microsoft.com/office/powerpoint/2010/main" val="268778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23</a:t>
            </a:fld>
            <a:endParaRPr lang="en-US"/>
          </a:p>
        </p:txBody>
      </p:sp>
    </p:spTree>
    <p:extLst>
      <p:ext uri="{BB962C8B-B14F-4D97-AF65-F5344CB8AC3E}">
        <p14:creationId xmlns:p14="http://schemas.microsoft.com/office/powerpoint/2010/main" val="223643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2DE9481-F386-4C2C-88FB-86D43E1C42D1}" type="slidenum">
              <a:rPr lang="en-US" smtClean="0"/>
              <a:t>24</a:t>
            </a:fld>
            <a:endParaRPr lang="en-US"/>
          </a:p>
        </p:txBody>
      </p:sp>
    </p:spTree>
    <p:extLst>
      <p:ext uri="{BB962C8B-B14F-4D97-AF65-F5344CB8AC3E}">
        <p14:creationId xmlns:p14="http://schemas.microsoft.com/office/powerpoint/2010/main" val="2256987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25</a:t>
            </a:fld>
            <a:endParaRPr lang="en-US"/>
          </a:p>
        </p:txBody>
      </p:sp>
    </p:spTree>
    <p:extLst>
      <p:ext uri="{BB962C8B-B14F-4D97-AF65-F5344CB8AC3E}">
        <p14:creationId xmlns:p14="http://schemas.microsoft.com/office/powerpoint/2010/main" val="208800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26</a:t>
            </a:fld>
            <a:endParaRPr lang="en-US"/>
          </a:p>
        </p:txBody>
      </p:sp>
    </p:spTree>
    <p:extLst>
      <p:ext uri="{BB962C8B-B14F-4D97-AF65-F5344CB8AC3E}">
        <p14:creationId xmlns:p14="http://schemas.microsoft.com/office/powerpoint/2010/main" val="44778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27</a:t>
            </a:fld>
            <a:endParaRPr lang="en-US"/>
          </a:p>
        </p:txBody>
      </p:sp>
    </p:spTree>
    <p:extLst>
      <p:ext uri="{BB962C8B-B14F-4D97-AF65-F5344CB8AC3E}">
        <p14:creationId xmlns:p14="http://schemas.microsoft.com/office/powerpoint/2010/main" val="240622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28</a:t>
            </a:fld>
            <a:endParaRPr lang="en-US"/>
          </a:p>
        </p:txBody>
      </p:sp>
    </p:spTree>
    <p:extLst>
      <p:ext uri="{BB962C8B-B14F-4D97-AF65-F5344CB8AC3E}">
        <p14:creationId xmlns:p14="http://schemas.microsoft.com/office/powerpoint/2010/main" val="412795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29</a:t>
            </a:fld>
            <a:endParaRPr lang="en-US"/>
          </a:p>
        </p:txBody>
      </p:sp>
    </p:spTree>
    <p:extLst>
      <p:ext uri="{BB962C8B-B14F-4D97-AF65-F5344CB8AC3E}">
        <p14:creationId xmlns:p14="http://schemas.microsoft.com/office/powerpoint/2010/main" val="242827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3</a:t>
            </a:fld>
            <a:endParaRPr lang="en-US"/>
          </a:p>
        </p:txBody>
      </p:sp>
    </p:spTree>
    <p:extLst>
      <p:ext uri="{BB962C8B-B14F-4D97-AF65-F5344CB8AC3E}">
        <p14:creationId xmlns:p14="http://schemas.microsoft.com/office/powerpoint/2010/main" val="1508472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Simes</a:t>
            </a:r>
            <a:r>
              <a:rPr lang="en-US" baseline="0" dirty="0" smtClean="0"/>
              <a:t>’ is a global test, and is described above. In his paper, </a:t>
            </a:r>
            <a:r>
              <a:rPr lang="en-US" baseline="0" dirty="0" err="1" smtClean="0"/>
              <a:t>Simes</a:t>
            </a:r>
            <a:r>
              <a:rPr lang="en-US" baseline="0" dirty="0" smtClean="0"/>
              <a:t> had a discussion about making inferences on individual hypotheses following the rejection of the global null. He suggested to use either a </a:t>
            </a:r>
            <a:r>
              <a:rPr lang="en-US" baseline="0" dirty="0" err="1" smtClean="0"/>
              <a:t>Bonferroni</a:t>
            </a:r>
            <a:r>
              <a:rPr lang="en-US" baseline="0" dirty="0" smtClean="0"/>
              <a:t> or a Holm’s sequentially </a:t>
            </a:r>
            <a:r>
              <a:rPr lang="en-US" baseline="0" dirty="0" err="1" smtClean="0"/>
              <a:t>rejective</a:t>
            </a:r>
            <a:r>
              <a:rPr lang="en-US" baseline="0" dirty="0" smtClean="0"/>
              <a:t> </a:t>
            </a:r>
            <a:r>
              <a:rPr lang="en-US" baseline="0" dirty="0" err="1" smtClean="0"/>
              <a:t>Bonferroni</a:t>
            </a:r>
            <a:r>
              <a:rPr lang="en-US" baseline="0" dirty="0" smtClean="0"/>
              <a:t> procedure. He also suggested that perhaps we can tentatively reject the individual hypotheses that are included in the largest set for which his global test satisfies the rejection condition. He recognized though that this suggestion may not have strong control of the FWER</a:t>
            </a:r>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30</a:t>
            </a:fld>
            <a:endParaRPr lang="en-US"/>
          </a:p>
        </p:txBody>
      </p:sp>
    </p:spTree>
    <p:extLst>
      <p:ext uri="{BB962C8B-B14F-4D97-AF65-F5344CB8AC3E}">
        <p14:creationId xmlns:p14="http://schemas.microsoft.com/office/powerpoint/2010/main" val="3304036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smtClean="0"/>
                  <a:t>Subsequently, </a:t>
                </a:r>
                <a:r>
                  <a:rPr lang="en-US" dirty="0" err="1" smtClean="0"/>
                  <a:t>Hommel</a:t>
                </a:r>
                <a:r>
                  <a:rPr lang="en-US" dirty="0" smtClean="0"/>
                  <a:t> and Hochberg</a:t>
                </a:r>
                <a:r>
                  <a:rPr lang="en-US" baseline="0" dirty="0" smtClean="0"/>
                  <a:t> have come up with their sequential tests to make inferences on individual hypotheses.</a:t>
                </a:r>
              </a:p>
              <a:p>
                <a:endParaRPr lang="en-US" dirty="0" smtClean="0"/>
              </a:p>
              <a:p>
                <a:r>
                  <a:rPr lang="en-US" dirty="0" err="1" smtClean="0"/>
                  <a:t>Hommel</a:t>
                </a:r>
                <a:r>
                  <a:rPr lang="en-US" dirty="0" smtClean="0"/>
                  <a:t> </a:t>
                </a:r>
                <a:r>
                  <a:rPr lang="en-US" dirty="0"/>
                  <a:t>and Hochberg are </a:t>
                </a:r>
                <a:r>
                  <a:rPr lang="en-US" dirty="0" smtClean="0"/>
                  <a:t>conservative procedures, since </a:t>
                </a:r>
                <a:r>
                  <a:rPr lang="en-US" dirty="0" err="1" smtClean="0"/>
                  <a:t>Simes</a:t>
                </a:r>
                <a:r>
                  <a:rPr lang="en-US" dirty="0"/>
                  <a:t>’ test may reject </a:t>
                </a:r>
                <a:r>
                  <a:rPr lang="en-US" i="0">
                    <a:latin typeface="Cambria Math" panose="02040503050406030204" pitchFamily="18" charset="0"/>
                  </a:rPr>
                  <a:t>𝐻_0</a:t>
                </a:r>
                <a:r>
                  <a:rPr lang="en-US" dirty="0"/>
                  <a:t> while neither procedure rejects an individual hypothesis.</a:t>
                </a:r>
              </a:p>
              <a:p>
                <a:endParaRPr lang="en-US" dirty="0"/>
              </a:p>
            </p:txBody>
          </p:sp>
        </mc:Fallback>
      </mc:AlternateContent>
      <p:sp>
        <p:nvSpPr>
          <p:cNvPr id="4" name="Slide Number Placeholder 3"/>
          <p:cNvSpPr>
            <a:spLocks noGrp="1"/>
          </p:cNvSpPr>
          <p:nvPr>
            <p:ph type="sldNum" sz="quarter" idx="10"/>
          </p:nvPr>
        </p:nvSpPr>
        <p:spPr/>
        <p:txBody>
          <a:bodyPr/>
          <a:lstStyle/>
          <a:p>
            <a:fld id="{E2DE9481-F386-4C2C-88FB-86D43E1C42D1}" type="slidenum">
              <a:rPr lang="en-US" smtClean="0"/>
              <a:t>31</a:t>
            </a:fld>
            <a:endParaRPr lang="en-US"/>
          </a:p>
        </p:txBody>
      </p:sp>
    </p:spTree>
    <p:extLst>
      <p:ext uri="{BB962C8B-B14F-4D97-AF65-F5344CB8AC3E}">
        <p14:creationId xmlns:p14="http://schemas.microsoft.com/office/powerpoint/2010/main" val="1886940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 of two hypotheses is shown here. This</a:t>
            </a:r>
            <a:r>
              <a:rPr lang="en-US" baseline="0" dirty="0" smtClean="0"/>
              <a:t> procedure clearly has strong control of the FWER since it is nested in Hochberg’s procedure</a:t>
            </a:r>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32</a:t>
            </a:fld>
            <a:endParaRPr lang="en-US"/>
          </a:p>
        </p:txBody>
      </p:sp>
    </p:spTree>
    <p:extLst>
      <p:ext uri="{BB962C8B-B14F-4D97-AF65-F5344CB8AC3E}">
        <p14:creationId xmlns:p14="http://schemas.microsoft.com/office/powerpoint/2010/main" val="2660015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smtClean="0"/>
                  <a:t>Here is the </a:t>
                </a:r>
                <a:r>
                  <a:rPr lang="en-US" dirty="0" smtClean="0"/>
                  <a:t>case </a:t>
                </a:r>
                <a:r>
                  <a:rPr lang="en-US" dirty="0" smtClean="0"/>
                  <a:t>of 3 hypotheses and the</a:t>
                </a:r>
                <a:r>
                  <a:rPr lang="en-US" baseline="0" dirty="0" smtClean="0"/>
                  <a:t> closure of the family</a:t>
                </a:r>
                <a:r>
                  <a:rPr lang="en-US" baseline="0" dirty="0" smtClean="0"/>
                  <a:t>. The procedure is as follows: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Reject </a:t>
                </a:r>
                <a:r>
                  <a:rPr lang="en-US" b="0" i="0">
                    <a:latin typeface="Cambria Math" panose="02040503050406030204" pitchFamily="18" charset="0"/>
                  </a:rPr>
                  <a:t>𝐻_0</a:t>
                </a:r>
                <a:r>
                  <a:rPr lang="en-US" dirty="0"/>
                  <a:t> if </a:t>
                </a:r>
                <a:r>
                  <a:rPr lang="en-US" b="0" i="0">
                    <a:latin typeface="Cambria Math" panose="02040503050406030204" pitchFamily="18" charset="0"/>
                  </a:rPr>
                  <a:t>𝑃_((1))</a:t>
                </a:r>
                <a:r>
                  <a:rPr lang="en-US" b="0" i="0">
                    <a:latin typeface="Cambria Math" panose="02040503050406030204" pitchFamily="18" charset="0"/>
                    <a:ea typeface="Cambria Math" panose="02040503050406030204" pitchFamily="18" charset="0"/>
                  </a:rPr>
                  <a:t>≤𝛼/3,</a:t>
                </a:r>
                <a:r>
                  <a:rPr lang="en-US" dirty="0"/>
                  <a:t> or </a:t>
                </a:r>
                <a:r>
                  <a:rPr lang="en-US" b="0" i="0">
                    <a:latin typeface="Cambria Math" panose="02040503050406030204" pitchFamily="18" charset="0"/>
                  </a:rPr>
                  <a:t>𝑃_((2))</a:t>
                </a:r>
                <a:r>
                  <a:rPr lang="en-US" b="0" i="0">
                    <a:latin typeface="Cambria Math" panose="02040503050406030204" pitchFamily="18" charset="0"/>
                    <a:ea typeface="Cambria Math" panose="02040503050406030204" pitchFamily="18" charset="0"/>
                  </a:rPr>
                  <a:t>≤2𝛼/3</a:t>
                </a:r>
                <a:r>
                  <a:rPr lang="en-US" dirty="0"/>
                  <a:t>, or </a:t>
                </a:r>
                <a:r>
                  <a:rPr lang="en-US" b="0" i="0">
                    <a:latin typeface="Cambria Math" panose="02040503050406030204" pitchFamily="18" charset="0"/>
                  </a:rPr>
                  <a:t>𝑃_((3))</a:t>
                </a:r>
                <a:r>
                  <a:rPr lang="en-US" b="0" i="0">
                    <a:latin typeface="Cambria Math" panose="02040503050406030204" pitchFamily="18" charset="0"/>
                    <a:ea typeface="Cambria Math" panose="02040503050406030204" pitchFamily="18" charset="0"/>
                  </a:rPr>
                  <a:t>≤</a:t>
                </a:r>
                <a:r>
                  <a:rPr lang="en-US" dirty="0" smtClean="0">
                    <a:ea typeface="Cambria Math" panose="02040503050406030204" pitchFamily="18" charset="0"/>
                  </a:rPr>
                  <a:t>α. If</a:t>
                </a:r>
                <a:r>
                  <a:rPr lang="en-US" b="0" i="0" smtClean="0">
                    <a:latin typeface="Cambria Math" panose="02040503050406030204" pitchFamily="18" charset="0"/>
                  </a:rPr>
                  <a:t> </a:t>
                </a:r>
                <a:r>
                  <a:rPr lang="en-US" b="0" i="0">
                    <a:latin typeface="Cambria Math" panose="02040503050406030204" pitchFamily="18" charset="0"/>
                  </a:rPr>
                  <a:t>𝐻_0</a:t>
                </a:r>
                <a:r>
                  <a:rPr lang="en-US" dirty="0" smtClean="0">
                    <a:ea typeface="Cambria Math" panose="02040503050406030204" pitchFamily="18" charset="0"/>
                  </a:rPr>
                  <a:t> is rejected then: (1) reject  </a:t>
                </a:r>
                <a:r>
                  <a:rPr lang="en-US" b="0" i="0">
                    <a:latin typeface="Cambria Math" panose="02040503050406030204" pitchFamily="18" charset="0"/>
                  </a:rPr>
                  <a:t>𝐻_(</a:t>
                </a:r>
                <a:r>
                  <a:rPr lang="en-US" b="0" i="0" smtClean="0">
                    <a:latin typeface="Cambria Math" panose="02040503050406030204" pitchFamily="18" charset="0"/>
                  </a:rPr>
                  <a:t>(1)</a:t>
                </a:r>
                <a:r>
                  <a:rPr lang="en-US" b="0" i="0">
                    <a:latin typeface="Cambria Math" panose="02040503050406030204" pitchFamily="18" charset="0"/>
                  </a:rPr>
                  <a:t>)</a:t>
                </a:r>
                <a:r>
                  <a:rPr lang="en-US" dirty="0" smtClean="0">
                    <a:ea typeface="Cambria Math" panose="02040503050406030204" pitchFamily="18" charset="0"/>
                  </a:rPr>
                  <a:t>, and (2) reject any hypothesis with a p-value</a:t>
                </a:r>
                <a:r>
                  <a:rPr lang="en-US" i="0" smtClean="0">
                    <a:latin typeface="Cambria Math" panose="02040503050406030204" pitchFamily="18" charset="0"/>
                    <a:ea typeface="Cambria Math" panose="02040503050406030204" pitchFamily="18" charset="0"/>
                  </a:rPr>
                  <a:t>≤𝛼</a:t>
                </a:r>
                <a:r>
                  <a:rPr lang="en-US" b="0" i="0" smtClean="0">
                    <a:latin typeface="Cambria Math" panose="02040503050406030204" pitchFamily="18" charset="0"/>
                    <a:ea typeface="Cambria Math" panose="02040503050406030204" pitchFamily="18" charset="0"/>
                  </a:rPr>
                  <a:t>/3</a:t>
                </a:r>
                <a:r>
                  <a:rPr lang="en-US" dirty="0" smtClean="0">
                    <a:ea typeface="Cambria Math" panose="02040503050406030204" pitchFamily="18" charset="0"/>
                  </a:rPr>
                  <a:t> </a:t>
                </a:r>
                <a:endParaRPr lang="en-US" dirty="0">
                  <a:ea typeface="Cambria Math" panose="02040503050406030204" pitchFamily="18" charset="0"/>
                </a:endParaRPr>
              </a:p>
              <a:p>
                <a:endParaRPr lang="en-US" dirty="0"/>
              </a:p>
            </p:txBody>
          </p:sp>
        </mc:Fallback>
      </mc:AlternateContent>
      <p:sp>
        <p:nvSpPr>
          <p:cNvPr id="4" name="Slide Number Placeholder 3"/>
          <p:cNvSpPr>
            <a:spLocks noGrp="1"/>
          </p:cNvSpPr>
          <p:nvPr>
            <p:ph type="sldNum" sz="quarter" idx="10"/>
          </p:nvPr>
        </p:nvSpPr>
        <p:spPr/>
        <p:txBody>
          <a:bodyPr/>
          <a:lstStyle/>
          <a:p>
            <a:fld id="{E2DE9481-F386-4C2C-88FB-86D43E1C42D1}" type="slidenum">
              <a:rPr lang="en-US" smtClean="0"/>
              <a:t>33</a:t>
            </a:fld>
            <a:endParaRPr lang="en-US"/>
          </a:p>
        </p:txBody>
      </p:sp>
    </p:spTree>
    <p:extLst>
      <p:ext uri="{BB962C8B-B14F-4D97-AF65-F5344CB8AC3E}">
        <p14:creationId xmlns:p14="http://schemas.microsoft.com/office/powerpoint/2010/main" val="2512315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35</a:t>
            </a:fld>
            <a:endParaRPr lang="en-US"/>
          </a:p>
        </p:txBody>
      </p:sp>
    </p:spTree>
    <p:extLst>
      <p:ext uri="{BB962C8B-B14F-4D97-AF65-F5344CB8AC3E}">
        <p14:creationId xmlns:p14="http://schemas.microsoft.com/office/powerpoint/2010/main" val="2396099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36</a:t>
            </a:fld>
            <a:endParaRPr lang="en-US"/>
          </a:p>
        </p:txBody>
      </p:sp>
    </p:spTree>
    <p:extLst>
      <p:ext uri="{BB962C8B-B14F-4D97-AF65-F5344CB8AC3E}">
        <p14:creationId xmlns:p14="http://schemas.microsoft.com/office/powerpoint/2010/main" val="6739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4</a:t>
            </a:fld>
            <a:endParaRPr lang="en-US"/>
          </a:p>
        </p:txBody>
      </p:sp>
    </p:spTree>
    <p:extLst>
      <p:ext uri="{BB962C8B-B14F-4D97-AF65-F5344CB8AC3E}">
        <p14:creationId xmlns:p14="http://schemas.microsoft.com/office/powerpoint/2010/main" val="218488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5</a:t>
            </a:fld>
            <a:endParaRPr lang="en-US"/>
          </a:p>
        </p:txBody>
      </p:sp>
    </p:spTree>
    <p:extLst>
      <p:ext uri="{BB962C8B-B14F-4D97-AF65-F5344CB8AC3E}">
        <p14:creationId xmlns:p14="http://schemas.microsoft.com/office/powerpoint/2010/main" val="2396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6</a:t>
            </a:fld>
            <a:endParaRPr lang="en-US"/>
          </a:p>
        </p:txBody>
      </p:sp>
    </p:spTree>
    <p:extLst>
      <p:ext uri="{BB962C8B-B14F-4D97-AF65-F5344CB8AC3E}">
        <p14:creationId xmlns:p14="http://schemas.microsoft.com/office/powerpoint/2010/main" val="365082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7</a:t>
            </a:fld>
            <a:endParaRPr lang="en-US"/>
          </a:p>
        </p:txBody>
      </p:sp>
    </p:spTree>
    <p:extLst>
      <p:ext uri="{BB962C8B-B14F-4D97-AF65-F5344CB8AC3E}">
        <p14:creationId xmlns:p14="http://schemas.microsoft.com/office/powerpoint/2010/main" val="116912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13</a:t>
            </a:fld>
            <a:endParaRPr lang="en-US"/>
          </a:p>
        </p:txBody>
      </p:sp>
    </p:spTree>
    <p:extLst>
      <p:ext uri="{BB962C8B-B14F-4D97-AF65-F5344CB8AC3E}">
        <p14:creationId xmlns:p14="http://schemas.microsoft.com/office/powerpoint/2010/main" val="202384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18</a:t>
            </a:fld>
            <a:endParaRPr lang="en-US"/>
          </a:p>
        </p:txBody>
      </p:sp>
    </p:spTree>
    <p:extLst>
      <p:ext uri="{BB962C8B-B14F-4D97-AF65-F5344CB8AC3E}">
        <p14:creationId xmlns:p14="http://schemas.microsoft.com/office/powerpoint/2010/main" val="204986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E9481-F386-4C2C-88FB-86D43E1C42D1}" type="slidenum">
              <a:rPr lang="en-US" smtClean="0"/>
              <a:t>19</a:t>
            </a:fld>
            <a:endParaRPr lang="en-US"/>
          </a:p>
        </p:txBody>
      </p:sp>
    </p:spTree>
    <p:extLst>
      <p:ext uri="{BB962C8B-B14F-4D97-AF65-F5344CB8AC3E}">
        <p14:creationId xmlns:p14="http://schemas.microsoft.com/office/powerpoint/2010/main" val="224141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27F3C9-C9C5-4FDE-9EC1-C74372F24CB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92E-BD04-477A-8556-E1388C7D40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66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27F3C9-C9C5-4FDE-9EC1-C74372F24CB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248936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27F3C9-C9C5-4FDE-9EC1-C74372F24CB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173476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27F3C9-C9C5-4FDE-9EC1-C74372F24CB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166666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F3C9-C9C5-4FDE-9EC1-C74372F24CB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CA92E-BD04-477A-8556-E1388C7D40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06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27F3C9-C9C5-4FDE-9EC1-C74372F24CB5}"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44894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7F3C9-C9C5-4FDE-9EC1-C74372F24CB5}"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83769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27F3C9-C9C5-4FDE-9EC1-C74372F24CB5}"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24626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27F3C9-C9C5-4FDE-9EC1-C74372F24CB5}" type="datetimeFigureOut">
              <a:rPr lang="en-US" smtClean="0"/>
              <a:t>11/20/2014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201008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27F3C9-C9C5-4FDE-9EC1-C74372F24CB5}" type="datetimeFigureOut">
              <a:rPr lang="en-US" smtClean="0"/>
              <a:t>11/20/2014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FCA92E-BD04-477A-8556-E1388C7D402C}" type="slidenum">
              <a:rPr lang="en-US" smtClean="0"/>
              <a:t>‹#›</a:t>
            </a:fld>
            <a:endParaRPr lang="en-US"/>
          </a:p>
        </p:txBody>
      </p:sp>
    </p:spTree>
    <p:extLst>
      <p:ext uri="{BB962C8B-B14F-4D97-AF65-F5344CB8AC3E}">
        <p14:creationId xmlns:p14="http://schemas.microsoft.com/office/powerpoint/2010/main" val="61320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7F3C9-C9C5-4FDE-9EC1-C74372F24CB5}"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CA92E-BD04-477A-8556-E1388C7D402C}" type="slidenum">
              <a:rPr lang="en-US" smtClean="0"/>
              <a:t>‹#›</a:t>
            </a:fld>
            <a:endParaRPr lang="en-US"/>
          </a:p>
        </p:txBody>
      </p:sp>
    </p:spTree>
    <p:extLst>
      <p:ext uri="{BB962C8B-B14F-4D97-AF65-F5344CB8AC3E}">
        <p14:creationId xmlns:p14="http://schemas.microsoft.com/office/powerpoint/2010/main" val="348833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27F3C9-C9C5-4FDE-9EC1-C74372F24CB5}" type="datetimeFigureOut">
              <a:rPr lang="en-US" smtClean="0"/>
              <a:t>11/20/2014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FCA92E-BD04-477A-8556-E1388C7D402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57587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12.png"/><Relationship Id="rId4" Type="http://schemas.openxmlformats.org/officeDocument/2006/relationships/image" Target="../media/image103.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image" Target="../media/image100.png"/><Relationship Id="rId3" Type="http://schemas.openxmlformats.org/officeDocument/2006/relationships/image" Target="../media/image19.gif"/><Relationship Id="rId12"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0.png"/><Relationship Id="rId11" Type="http://schemas.openxmlformats.org/officeDocument/2006/relationships/image" Target="../media/image80.png"/><Relationship Id="rId5" Type="http://schemas.openxmlformats.org/officeDocument/2006/relationships/image" Target="../media/image140.png"/><Relationship Id="rId10" Type="http://schemas.openxmlformats.org/officeDocument/2006/relationships/image" Target="../media/image19.png"/><Relationship Id="rId9" Type="http://schemas.openxmlformats.org/officeDocument/2006/relationships/image" Target="../media/image180.png"/><Relationship Id="rId4" Type="http://schemas.openxmlformats.org/officeDocument/2006/relationships/image" Target="../media/image130.png"/><Relationship Id="rId14" Type="http://schemas.openxmlformats.org/officeDocument/2006/relationships/image" Target="../media/image113.png"/></Relationships>
</file>

<file path=ppt/slides/_rels/slide19.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image" Target="../media/image21.png"/><Relationship Id="rId3" Type="http://schemas.openxmlformats.org/officeDocument/2006/relationships/image" Target="../media/image20.gif"/><Relationship Id="rId7" Type="http://schemas.openxmlformats.org/officeDocument/2006/relationships/image" Target="../media/image330.pn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image" Target="../media/image26.png"/><Relationship Id="rId5" Type="http://schemas.openxmlformats.org/officeDocument/2006/relationships/image" Target="../media/image310.png"/><Relationship Id="rId10" Type="http://schemas.openxmlformats.org/officeDocument/2006/relationships/image" Target="../media/image290.png"/><Relationship Id="rId9" Type="http://schemas.openxmlformats.org/officeDocument/2006/relationships/image" Target="../media/image3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27.png"/><Relationship Id="rId3" Type="http://schemas.openxmlformats.org/officeDocument/2006/relationships/image" Target="../media/image21.gif"/><Relationship Id="rId7" Type="http://schemas.openxmlformats.org/officeDocument/2006/relationships/image" Target="../media/image320.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0.png"/><Relationship Id="rId11" Type="http://schemas.openxmlformats.org/officeDocument/2006/relationships/image" Target="../media/image290.png"/><Relationship Id="rId10" Type="http://schemas.openxmlformats.org/officeDocument/2006/relationships/image" Target="../media/image351.png"/><Relationship Id="rId4" Type="http://schemas.openxmlformats.org/officeDocument/2006/relationships/image" Target="../media/image20.gif"/><Relationship Id="rId9" Type="http://schemas.openxmlformats.org/officeDocument/2006/relationships/image" Target="../media/image340.png"/></Relationships>
</file>

<file path=ppt/slides/_rels/slide21.xml.rels><?xml version="1.0" encoding="UTF-8" standalone="yes"?>
<Relationships xmlns="http://schemas.openxmlformats.org/package/2006/relationships"><Relationship Id="rId13" Type="http://schemas.openxmlformats.org/officeDocument/2006/relationships/image" Target="../media/image26.png"/><Relationship Id="rId3" Type="http://schemas.openxmlformats.org/officeDocument/2006/relationships/image" Target="../media/image22.gif"/><Relationship Id="rId7" Type="http://schemas.openxmlformats.org/officeDocument/2006/relationships/image" Target="../media/image360.png"/><Relationship Id="rId12" Type="http://schemas.openxmlformats.org/officeDocument/2006/relationships/image" Target="../media/image35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gif"/><Relationship Id="rId11" Type="http://schemas.openxmlformats.org/officeDocument/2006/relationships/image" Target="../media/image340.png"/><Relationship Id="rId5" Type="http://schemas.openxmlformats.org/officeDocument/2006/relationships/image" Target="../media/image24.gif"/><Relationship Id="rId15" Type="http://schemas.openxmlformats.org/officeDocument/2006/relationships/image" Target="../media/image94.png"/><Relationship Id="rId10" Type="http://schemas.openxmlformats.org/officeDocument/2006/relationships/image" Target="../media/image390.png"/><Relationship Id="rId4" Type="http://schemas.openxmlformats.org/officeDocument/2006/relationships/image" Target="../media/image23.gif"/><Relationship Id="rId9" Type="http://schemas.openxmlformats.org/officeDocument/2006/relationships/image" Target="../media/image380.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26.gif"/><Relationship Id="rId7" Type="http://schemas.openxmlformats.org/officeDocument/2006/relationships/image" Target="../media/image480.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70.png"/><Relationship Id="rId11" Type="http://schemas.openxmlformats.org/officeDocument/2006/relationships/image" Target="../media/image26.png"/><Relationship Id="rId5" Type="http://schemas.openxmlformats.org/officeDocument/2006/relationships/image" Target="../media/image28.gif"/><Relationship Id="rId10" Type="http://schemas.openxmlformats.org/officeDocument/2006/relationships/image" Target="../media/image340.png"/><Relationship Id="rId4" Type="http://schemas.openxmlformats.org/officeDocument/2006/relationships/image" Target="../media/image27.gif"/><Relationship Id="rId9" Type="http://schemas.openxmlformats.org/officeDocument/2006/relationships/image" Target="../media/image500.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gif"/><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0.png"/><Relationship Id="rId11" Type="http://schemas.openxmlformats.org/officeDocument/2006/relationships/image" Target="../media/image480.png"/><Relationship Id="rId5" Type="http://schemas.openxmlformats.org/officeDocument/2006/relationships/image" Target="../media/image500.png"/><Relationship Id="rId10" Type="http://schemas.openxmlformats.org/officeDocument/2006/relationships/image" Target="../media/image410.png"/><Relationship Id="rId4" Type="http://schemas.openxmlformats.org/officeDocument/2006/relationships/image" Target="../media/image490.png"/><Relationship Id="rId9" Type="http://schemas.openxmlformats.org/officeDocument/2006/relationships/image" Target="../media/image531.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480.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4.xml"/><Relationship Id="rId16"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560.png"/><Relationship Id="rId11" Type="http://schemas.openxmlformats.org/officeDocument/2006/relationships/image" Target="../media/image61.png"/><Relationship Id="rId5" Type="http://schemas.openxmlformats.org/officeDocument/2006/relationships/image" Target="../media/image551.png"/><Relationship Id="rId15" Type="http://schemas.openxmlformats.org/officeDocument/2006/relationships/image" Target="../media/image531.png"/><Relationship Id="rId10" Type="http://schemas.openxmlformats.org/officeDocument/2006/relationships/image" Target="../media/image60.png"/><Relationship Id="rId4" Type="http://schemas.openxmlformats.org/officeDocument/2006/relationships/image" Target="../media/image26.gif"/><Relationship Id="rId9" Type="http://schemas.openxmlformats.org/officeDocument/2006/relationships/image" Target="../media/image59.png"/><Relationship Id="rId1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image" Target="../media/image29.gif"/><Relationship Id="rId7" Type="http://schemas.openxmlformats.org/officeDocument/2006/relationships/image" Target="../media/image3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27.png"/><Relationship Id="rId5" Type="http://schemas.openxmlformats.org/officeDocument/2006/relationships/image" Target="../media/image31.gif"/><Relationship Id="rId10" Type="http://schemas.openxmlformats.org/officeDocument/2006/relationships/image" Target="../media/image26.png"/><Relationship Id="rId4" Type="http://schemas.openxmlformats.org/officeDocument/2006/relationships/image" Target="../media/image30.gif"/><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gif"/><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1.png"/><Relationship Id="rId11" Type="http://schemas.openxmlformats.org/officeDocument/2006/relationships/image" Target="../media/image68.png"/><Relationship Id="rId5" Type="http://schemas.openxmlformats.org/officeDocument/2006/relationships/image" Target="../media/image69.png"/><Relationship Id="rId10" Type="http://schemas.openxmlformats.org/officeDocument/2006/relationships/image" Target="../media/image541.png"/><Relationship Id="rId4" Type="http://schemas.openxmlformats.org/officeDocument/2006/relationships/image" Target="../media/image340.png"/><Relationship Id="rId9" Type="http://schemas.openxmlformats.org/officeDocument/2006/relationships/image" Target="../media/image531.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8.png"/><Relationship Id="rId3" Type="http://schemas.openxmlformats.org/officeDocument/2006/relationships/image" Target="../media/image31.gif"/><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5" Type="http://schemas.openxmlformats.org/officeDocument/2006/relationships/image" Target="../media/image541.png"/><Relationship Id="rId10" Type="http://schemas.openxmlformats.org/officeDocument/2006/relationships/image" Target="../media/image68.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531.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2.gif"/><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82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41.png"/><Relationship Id="rId4" Type="http://schemas.openxmlformats.org/officeDocument/2006/relationships/image" Target="../media/image851.png"/></Relationships>
</file>

<file path=ppt/slides/_rels/slide34.xml.rels><?xml version="1.0" encoding="UTF-8" standalone="yes"?>
<Relationships xmlns="http://schemas.openxmlformats.org/package/2006/relationships"><Relationship Id="rId8" Type="http://schemas.openxmlformats.org/officeDocument/2006/relationships/image" Target="../media/image860.png"/><Relationship Id="rId13" Type="http://schemas.openxmlformats.org/officeDocument/2006/relationships/image" Target="../media/image550.png"/><Relationship Id="rId3" Type="http://schemas.openxmlformats.org/officeDocument/2006/relationships/image" Target="../media/image810.png"/><Relationship Id="rId7" Type="http://schemas.openxmlformats.org/officeDocument/2006/relationships/image" Target="../media/image850.png"/><Relationship Id="rId12" Type="http://schemas.openxmlformats.org/officeDocument/2006/relationships/image" Target="../media/image540.png"/><Relationship Id="rId2" Type="http://schemas.openxmlformats.org/officeDocument/2006/relationships/image" Target="../media/image831.png"/><Relationship Id="rId1" Type="http://schemas.openxmlformats.org/officeDocument/2006/relationships/slideLayout" Target="../slideLayouts/slideLayout7.xml"/><Relationship Id="rId6" Type="http://schemas.openxmlformats.org/officeDocument/2006/relationships/image" Target="../media/image822.png"/><Relationship Id="rId11" Type="http://schemas.openxmlformats.org/officeDocument/2006/relationships/image" Target="../media/image530.png"/><Relationship Id="rId5" Type="http://schemas.openxmlformats.org/officeDocument/2006/relationships/image" Target="../media/image830.png"/><Relationship Id="rId15" Type="http://schemas.openxmlformats.org/officeDocument/2006/relationships/image" Target="../media/image43.PNG"/><Relationship Id="rId10" Type="http://schemas.openxmlformats.org/officeDocument/2006/relationships/image" Target="../media/image88.png"/><Relationship Id="rId4" Type="http://schemas.openxmlformats.org/officeDocument/2006/relationships/image" Target="../media/image820.png"/><Relationship Id="rId9" Type="http://schemas.openxmlformats.org/officeDocument/2006/relationships/image" Target="../media/image870.png"/><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2357" y="171410"/>
            <a:ext cx="7523748" cy="6494085"/>
          </a:xfrm>
          <a:prstGeom prst="rect">
            <a:avLst/>
          </a:prstGeom>
          <a:noFill/>
        </p:spPr>
        <p:txBody>
          <a:bodyPr wrap="square" rtlCol="0">
            <a:spAutoFit/>
          </a:bodyPr>
          <a:lstStyle/>
          <a:p>
            <a:pPr algn="ctr"/>
            <a:r>
              <a:rPr lang="en-US" sz="3200" b="1" dirty="0" smtClean="0"/>
              <a:t>The Closure Principle Revisited</a:t>
            </a:r>
          </a:p>
          <a:p>
            <a:pPr algn="ctr"/>
            <a:endParaRPr lang="en-US" sz="3200" b="1" dirty="0" smtClean="0"/>
          </a:p>
          <a:p>
            <a:pPr algn="ctr"/>
            <a:r>
              <a:rPr lang="en-US" sz="3200" b="1" dirty="0" smtClean="0"/>
              <a:t>Dror Rom</a:t>
            </a:r>
          </a:p>
          <a:p>
            <a:pPr algn="ctr"/>
            <a:r>
              <a:rPr lang="en-US" sz="3200" b="1" dirty="0" err="1" smtClean="0"/>
              <a:t>Prosoft</a:t>
            </a:r>
            <a:r>
              <a:rPr lang="en-US" sz="3200" b="1" dirty="0" smtClean="0"/>
              <a:t> Clinical</a:t>
            </a:r>
          </a:p>
          <a:p>
            <a:pPr algn="ctr"/>
            <a:endParaRPr lang="en-US" sz="3200" b="1" dirty="0"/>
          </a:p>
          <a:p>
            <a:pPr algn="ctr"/>
            <a:r>
              <a:rPr lang="en-US" sz="3200" b="1" dirty="0" smtClean="0"/>
              <a:t>IMPACT Symposium</a:t>
            </a:r>
          </a:p>
          <a:p>
            <a:pPr algn="ctr"/>
            <a:r>
              <a:rPr lang="en-US" sz="3200" b="1" dirty="0" smtClean="0"/>
              <a:t>November 20, 2014</a:t>
            </a:r>
          </a:p>
          <a:p>
            <a:pPr algn="ctr"/>
            <a:endParaRPr lang="en-US" sz="3200" b="1" dirty="0"/>
          </a:p>
          <a:p>
            <a:pPr algn="ctr"/>
            <a:endParaRPr lang="en-US" sz="3200" b="1" dirty="0" smtClean="0"/>
          </a:p>
          <a:p>
            <a:pPr algn="ctr"/>
            <a:r>
              <a:rPr lang="en-US" sz="2000" b="1" dirty="0" smtClean="0"/>
              <a:t>Contributions by Chen Chen</a:t>
            </a:r>
          </a:p>
          <a:p>
            <a:pPr algn="ctr"/>
            <a:endParaRPr lang="en-US" sz="3200" b="1" dirty="0"/>
          </a:p>
          <a:p>
            <a:pPr algn="ctr"/>
            <a:endParaRPr lang="en-US" sz="3200" b="1" dirty="0" smtClean="0"/>
          </a:p>
          <a:p>
            <a:pPr algn="ctr"/>
            <a:endParaRPr lang="en-US" sz="3200" b="1" dirty="0"/>
          </a:p>
        </p:txBody>
      </p:sp>
    </p:spTree>
    <p:extLst>
      <p:ext uri="{BB962C8B-B14F-4D97-AF65-F5344CB8AC3E}">
        <p14:creationId xmlns:p14="http://schemas.microsoft.com/office/powerpoint/2010/main" val="2031785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337" y="497305"/>
            <a:ext cx="9127958" cy="1815882"/>
          </a:xfrm>
          <a:prstGeom prst="rect">
            <a:avLst/>
          </a:prstGeom>
          <a:noFill/>
        </p:spPr>
        <p:txBody>
          <a:bodyPr wrap="square" rtlCol="0">
            <a:spAutoFit/>
          </a:bodyPr>
          <a:lstStyle/>
          <a:p>
            <a:r>
              <a:rPr lang="en-US" sz="2800" dirty="0" smtClean="0"/>
              <a:t>Now consider a different procedure:</a:t>
            </a:r>
          </a:p>
          <a:p>
            <a:endParaRPr lang="en-US" sz="2800" dirty="0"/>
          </a:p>
          <a:p>
            <a:r>
              <a:rPr lang="en-US" sz="2800" dirty="0" smtClean="0"/>
              <a:t>If the global null hypothesis is rejected, then reject the hypothesis with the smaller p-value</a:t>
            </a:r>
            <a:endParaRPr lang="en-US" sz="2800" dirty="0"/>
          </a:p>
        </p:txBody>
      </p:sp>
    </p:spTree>
    <p:extLst>
      <p:ext uri="{BB962C8B-B14F-4D97-AF65-F5344CB8AC3E}">
        <p14:creationId xmlns:p14="http://schemas.microsoft.com/office/powerpoint/2010/main" val="3648646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49441" y="0"/>
            <a:ext cx="6772275" cy="6124575"/>
          </a:xfrm>
          <a:prstGeom prst="rect">
            <a:avLst/>
          </a:prstGeom>
        </p:spPr>
      </p:pic>
    </p:spTree>
    <p:extLst>
      <p:ext uri="{BB962C8B-B14F-4D97-AF65-F5344CB8AC3E}">
        <p14:creationId xmlns:p14="http://schemas.microsoft.com/office/powerpoint/2010/main" val="236591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62526" y="385013"/>
                <a:ext cx="10924674" cy="1508105"/>
              </a:xfrm>
              <a:prstGeom prst="rect">
                <a:avLst/>
              </a:prstGeom>
              <a:noFill/>
            </p:spPr>
            <p:txBody>
              <a:bodyPr wrap="square" rtlCol="0">
                <a:spAutoFit/>
              </a:bodyPr>
              <a:lstStyle/>
              <a:p>
                <a:r>
                  <a:rPr lang="en-US" sz="2800" dirty="0" smtClean="0"/>
                  <a:t>To show that this procedure has strong control of the FWER, we need to show that all hypotheses in the family are protected at level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r>
                  <a:rPr lang="en-US" sz="2800" dirty="0" smtClean="0"/>
                  <a:t>.</a:t>
                </a:r>
              </a:p>
              <a:p>
                <a:endParaRPr lang="en-US" dirty="0"/>
              </a:p>
              <a:p>
                <a:endParaRPr lang="en-US"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962526" y="385013"/>
                <a:ext cx="10924674" cy="1508105"/>
              </a:xfrm>
              <a:prstGeom prst="rect">
                <a:avLst/>
              </a:prstGeom>
              <a:blipFill rotWithShape="0">
                <a:blip r:embed="rId3"/>
                <a:stretch>
                  <a:fillRect l="-1172" t="-3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978568" y="2156759"/>
                <a:ext cx="10571748" cy="1231106"/>
              </a:xfrm>
              <a:prstGeom prst="rect">
                <a:avLst/>
              </a:prstGeom>
              <a:noFill/>
            </p:spPr>
            <p:txBody>
              <a:bodyPr wrap="square" rtlCol="0">
                <a:spAutoFit/>
              </a:bodyPr>
              <a:lstStyle/>
              <a:p>
                <a:r>
                  <a:rPr lang="en-US" sz="2800" dirty="0"/>
                  <a:t>Clearly, the global null hypothesis is protected at level </a:t>
                </a:r>
                <a14:m>
                  <m:oMath xmlns:m="http://schemas.openxmlformats.org/officeDocument/2006/math">
                    <m:r>
                      <a:rPr lang="en-US" sz="2800" i="1">
                        <a:latin typeface="Cambria Math" panose="02040503050406030204" pitchFamily="18" charset="0"/>
                        <a:ea typeface="Cambria Math" panose="02040503050406030204" pitchFamily="18" charset="0"/>
                      </a:rPr>
                      <m:t>𝛼</m:t>
                    </m:r>
                  </m:oMath>
                </a14:m>
                <a:r>
                  <a:rPr lang="en-US" sz="2800" dirty="0"/>
                  <a:t> by the Chi-Squared test</a:t>
                </a:r>
                <a:r>
                  <a:rPr lang="en-US" dirty="0"/>
                  <a:t>.</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78568" y="2156759"/>
                <a:ext cx="10571748" cy="1231106"/>
              </a:xfrm>
              <a:prstGeom prst="rect">
                <a:avLst/>
              </a:prstGeom>
              <a:blipFill rotWithShape="0">
                <a:blip r:embed="rId4"/>
                <a:stretch>
                  <a:fillRect l="-1211" t="-49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78568" y="4128708"/>
                <a:ext cx="9817768" cy="988797"/>
              </a:xfrm>
              <a:prstGeom prst="rect">
                <a:avLst/>
              </a:prstGeom>
              <a:noFill/>
            </p:spPr>
            <p:txBody>
              <a:bodyPr wrap="square" rtlCol="0">
                <a:spAutoFit/>
              </a:bodyPr>
              <a:lstStyle/>
              <a:p>
                <a:r>
                  <a:rPr lang="en-US" sz="2800" dirty="0" smtClean="0"/>
                  <a:t>We need to show that each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𝑖</m:t>
                        </m:r>
                      </m:sub>
                    </m:sSub>
                  </m:oMath>
                </a14:m>
                <a:r>
                  <a:rPr lang="en-US" sz="2800" dirty="0"/>
                  <a:t> is protected at level </a:t>
                </a:r>
                <a14:m>
                  <m:oMath xmlns:m="http://schemas.openxmlformats.org/officeDocument/2006/math">
                    <m:r>
                      <a:rPr lang="en-US" sz="2800" i="1">
                        <a:latin typeface="Cambria Math" panose="02040503050406030204" pitchFamily="18" charset="0"/>
                        <a:ea typeface="Cambria Math" panose="02040503050406030204" pitchFamily="18" charset="0"/>
                      </a:rPr>
                      <m:t>𝛼</m:t>
                    </m:r>
                  </m:oMath>
                </a14:m>
                <a:r>
                  <a:rPr lang="en-US" sz="2800" dirty="0"/>
                  <a:t> whether</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𝐻</m:t>
                        </m:r>
                      </m:e>
                      <m:sub>
                        <m:r>
                          <a:rPr lang="en-US" sz="2800" i="1">
                            <a:latin typeface="Cambria Math" panose="02040503050406030204" pitchFamily="18" charset="0"/>
                          </a:rPr>
                          <m:t>𝑗</m:t>
                        </m:r>
                      </m:sub>
                    </m:sSub>
                  </m:oMath>
                </a14:m>
                <a:r>
                  <a:rPr lang="en-US" sz="2800" dirty="0" smtClean="0"/>
                  <a:t> is </a:t>
                </a:r>
                <a:r>
                  <a:rPr lang="en-US" sz="2800" dirty="0"/>
                  <a:t>true or not</a:t>
                </a:r>
              </a:p>
            </p:txBody>
          </p:sp>
        </mc:Choice>
        <mc:Fallback xmlns="">
          <p:sp>
            <p:nvSpPr>
              <p:cNvPr id="4" name="TextBox 3"/>
              <p:cNvSpPr txBox="1">
                <a:spLocks noRot="1" noChangeAspect="1" noMove="1" noResize="1" noEditPoints="1" noAdjustHandles="1" noChangeArrowheads="1" noChangeShapeType="1" noTextEdit="1"/>
              </p:cNvSpPr>
              <p:nvPr/>
            </p:nvSpPr>
            <p:spPr>
              <a:xfrm>
                <a:off x="978568" y="4128708"/>
                <a:ext cx="9817768" cy="988797"/>
              </a:xfrm>
              <a:prstGeom prst="rect">
                <a:avLst/>
              </a:prstGeom>
              <a:blipFill rotWithShape="0">
                <a:blip r:embed="rId6"/>
                <a:stretch>
                  <a:fillRect l="-1304" t="-5556" b="-16667"/>
                </a:stretch>
              </a:blipFill>
            </p:spPr>
            <p:txBody>
              <a:bodyPr/>
              <a:lstStyle/>
              <a:p>
                <a:r>
                  <a:rPr lang="en-US">
                    <a:noFill/>
                  </a:rPr>
                  <a:t> </a:t>
                </a:r>
              </a:p>
            </p:txBody>
          </p:sp>
        </mc:Fallback>
      </mc:AlternateContent>
    </p:spTree>
    <p:extLst>
      <p:ext uri="{BB962C8B-B14F-4D97-AF65-F5344CB8AC3E}">
        <p14:creationId xmlns:p14="http://schemas.microsoft.com/office/powerpoint/2010/main" val="202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2549441" y="0"/>
            <a:ext cx="6772275" cy="6124575"/>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3071" y="-620912"/>
            <a:ext cx="5158357" cy="3868768"/>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93" y="-937787"/>
            <a:ext cx="6003356" cy="4502517"/>
          </a:xfrm>
          <a:prstGeom prst="rect">
            <a:avLst/>
          </a:prstGeom>
        </p:spPr>
      </p:pic>
      <p:pic>
        <p:nvPicPr>
          <p:cNvPr id="5" name="Picture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9031" y="-690630"/>
            <a:ext cx="6483920" cy="4862940"/>
          </a:xfrm>
          <a:prstGeom prst="rect">
            <a:avLst/>
          </a:prstGeom>
        </p:spPr>
      </p:pic>
      <p:pic>
        <p:nvPicPr>
          <p:cNvPr id="6" name="Picture 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1672" y="-289593"/>
            <a:ext cx="6870044" cy="5152533"/>
          </a:xfrm>
          <a:prstGeom prst="rect">
            <a:avLst/>
          </a:prstGeom>
        </p:spPr>
      </p:pic>
      <p:pic>
        <p:nvPicPr>
          <p:cNvPr id="7" name="Picture 6"/>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8514" t="8571" r="15239" b="6618"/>
          <a:stretch/>
        </p:blipFill>
        <p:spPr>
          <a:xfrm>
            <a:off x="3364992" y="694944"/>
            <a:ext cx="5047488" cy="4846320"/>
          </a:xfrm>
          <a:prstGeom prst="rect">
            <a:avLst/>
          </a:prstGeom>
        </p:spPr>
      </p:pic>
    </p:spTree>
    <p:extLst>
      <p:ext uri="{BB962C8B-B14F-4D97-AF65-F5344CB8AC3E}">
        <p14:creationId xmlns:p14="http://schemas.microsoft.com/office/powerpoint/2010/main" val="77625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056" y="194370"/>
            <a:ext cx="6238875" cy="5876925"/>
          </a:xfrm>
          <a:prstGeom prst="rect">
            <a:avLst/>
          </a:prstGeom>
        </p:spPr>
      </p:pic>
    </p:spTree>
    <p:extLst>
      <p:ext uri="{BB962C8B-B14F-4D97-AF65-F5344CB8AC3E}">
        <p14:creationId xmlns:p14="http://schemas.microsoft.com/office/powerpoint/2010/main" val="802680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51056" y="191911"/>
            <a:ext cx="6238875" cy="587692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79294" y="591671"/>
                <a:ext cx="2671762" cy="947119"/>
              </a:xfrm>
              <a:prstGeom prst="rect">
                <a:avLst/>
              </a:prstGeom>
              <a:noFill/>
            </p:spPr>
            <p:txBody>
              <a:bodyPr wrap="square" rtlCol="0">
                <a:spAutoFit/>
              </a:bodyPr>
              <a:lstStyle/>
              <a:p>
                <a:r>
                  <a:rPr lang="en-US" dirty="0" smtClean="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a14:m>
                <a:r>
                  <a:rPr lang="en-US" dirty="0" smtClean="0"/>
                  <a:t> is true,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a14:m>
                <a:endParaRPr lang="en-US" b="0"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𝑟𝑒𝑗𝑒𝑐𝑡</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79294" y="591671"/>
                <a:ext cx="2671762" cy="947119"/>
              </a:xfrm>
              <a:prstGeom prst="rect">
                <a:avLst/>
              </a:prstGeom>
              <a:blipFill rotWithShape="0">
                <a:blip r:embed="rId5"/>
                <a:stretch>
                  <a:fillRect l="-1822" t="-3226" b="-3226"/>
                </a:stretch>
              </a:blipFill>
            </p:spPr>
            <p:txBody>
              <a:bodyPr/>
              <a:lstStyle/>
              <a:p>
                <a:r>
                  <a:rPr lang="en-US">
                    <a:noFill/>
                  </a:rPr>
                  <a:t> </a:t>
                </a:r>
              </a:p>
            </p:txBody>
          </p:sp>
        </mc:Fallback>
      </mc:AlternateContent>
    </p:spTree>
    <p:extLst>
      <p:ext uri="{BB962C8B-B14F-4D97-AF65-F5344CB8AC3E}">
        <p14:creationId xmlns:p14="http://schemas.microsoft.com/office/powerpoint/2010/main" val="2456305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192506" y="1072934"/>
                <a:ext cx="3705726" cy="899926"/>
              </a:xfrm>
              <a:prstGeom prst="rect">
                <a:avLst/>
              </a:prstGeom>
              <a:noFill/>
            </p:spPr>
            <p:txBody>
              <a:bodyPr wrap="square" rtlCol="0">
                <a:spAutoFit/>
              </a:bodyPr>
              <a:lstStyle/>
              <a:p>
                <a:r>
                  <a:rPr lang="en-US" dirty="0" smtClean="0"/>
                  <a:t>If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2</m:t>
                        </m:r>
                      </m:sub>
                    </m:sSub>
                  </m:oMath>
                </a14:m>
                <a:r>
                  <a:rPr lang="en-US" sz="1600" dirty="0" smtClean="0"/>
                  <a:t> is f</a:t>
                </a:r>
                <a14:m>
                  <m:oMath xmlns:m="http://schemas.openxmlformats.org/officeDocument/2006/math">
                    <m:r>
                      <m:rPr>
                        <m:sty m:val="p"/>
                      </m:rPr>
                      <a:rPr lang="en-US" sz="1600" b="0" i="0" smtClean="0">
                        <a:latin typeface="Cambria Math" panose="02040503050406030204" pitchFamily="18" charset="0"/>
                      </a:rPr>
                      <m:t>alse</m:t>
                    </m:r>
                    <m:r>
                      <a:rPr lang="en-US" sz="1600" b="0" i="1" smtClean="0">
                        <a:latin typeface="Cambria Math" panose="02040503050406030204" pitchFamily="18" charset="0"/>
                      </a:rPr>
                      <m:t>, </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2</m:t>
                        </m:r>
                      </m:sub>
                    </m:sSub>
                    <m:r>
                      <a:rPr lang="en-US" sz="1600" b="0" i="1" dirty="0"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0</m:t>
                    </m:r>
                  </m:oMath>
                </a14:m>
                <a:endParaRPr lang="en-US" sz="1600" b="0" dirty="0" smtClean="0"/>
              </a:p>
              <a:p>
                <a:endParaRPr lang="en-US" sz="1600" dirty="0" smtClean="0"/>
              </a:p>
              <a:p>
                <a:r>
                  <a:rPr lang="en-US" sz="1600" b="0" dirty="0" smtClean="0"/>
                  <a:t>Max </a:t>
                </a:r>
                <a14:m>
                  <m:oMath xmlns:m="http://schemas.openxmlformats.org/officeDocument/2006/math">
                    <m:d>
                      <m:dPr>
                        <m:begChr m:val="{"/>
                        <m:endChr m:val="}"/>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𝑃𝑟</m:t>
                            </m:r>
                          </m:e>
                          <m:sub>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1</m:t>
                                </m:r>
                              </m:sub>
                            </m:sSub>
                          </m:sub>
                        </m:sSub>
                        <m:d>
                          <m:dPr>
                            <m:ctrlPr>
                              <a:rPr lang="en-US" sz="1600" i="1">
                                <a:latin typeface="Cambria Math" panose="02040503050406030204" pitchFamily="18" charset="0"/>
                              </a:rPr>
                            </m:ctrlPr>
                          </m:dPr>
                          <m:e>
                            <m:r>
                              <a:rPr lang="en-US" sz="1600" i="1">
                                <a:latin typeface="Cambria Math" panose="02040503050406030204" pitchFamily="18" charset="0"/>
                              </a:rPr>
                              <m:t>𝑟𝑒𝑗𝑒𝑐𝑡</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1</m:t>
                                </m:r>
                              </m:sub>
                            </m:sSub>
                          </m:e>
                        </m:d>
                      </m:e>
                    </m:d>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0.03</m:t>
                    </m:r>
                  </m:oMath>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92506" y="1072934"/>
                <a:ext cx="3705726" cy="899926"/>
              </a:xfrm>
              <a:prstGeom prst="rect">
                <a:avLst/>
              </a:prstGeom>
              <a:blipFill rotWithShape="0">
                <a:blip r:embed="rId2"/>
                <a:stretch>
                  <a:fillRect l="-1483" t="-3378" b="-540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873198" y="194557"/>
            <a:ext cx="6219825" cy="5972175"/>
          </a:xfrm>
          <a:prstGeom prst="rect">
            <a:avLst/>
          </a:prstGeom>
        </p:spPr>
      </p:pic>
    </p:spTree>
    <p:extLst>
      <p:ext uri="{BB962C8B-B14F-4D97-AF65-F5344CB8AC3E}">
        <p14:creationId xmlns:p14="http://schemas.microsoft.com/office/powerpoint/2010/main" val="666275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775" y="555272"/>
            <a:ext cx="8134350" cy="2308324"/>
          </a:xfrm>
          <a:prstGeom prst="rect">
            <a:avLst/>
          </a:prstGeom>
          <a:noFill/>
        </p:spPr>
        <p:txBody>
          <a:bodyPr wrap="square" rtlCol="0">
            <a:spAutoFit/>
          </a:bodyPr>
          <a:lstStyle/>
          <a:p>
            <a:r>
              <a:rPr lang="en-US" dirty="0" smtClean="0"/>
              <a:t>While some Global tests (example 2-degree of freedom Chi-Squared tests) can be used to make inferences on individual hypotheses, it is not always the case. </a:t>
            </a:r>
          </a:p>
          <a:p>
            <a:endParaRPr lang="en-US" dirty="0"/>
          </a:p>
          <a:p>
            <a:r>
              <a:rPr lang="en-US" dirty="0" smtClean="0"/>
              <a:t>For some alphas, type-1 error for individual hypotheses can exceed the nominal level. </a:t>
            </a:r>
          </a:p>
          <a:p>
            <a:endParaRPr lang="en-US" dirty="0"/>
          </a:p>
          <a:p>
            <a:r>
              <a:rPr lang="en-US" dirty="0" smtClean="0"/>
              <a:t>In many cases though, type-1 error can be calculated exactly, or bounded as I show next; in most cases, some slight adjustments can be made to control the maximum type-1 error.</a:t>
            </a:r>
            <a:endParaRPr lang="en-US" dirty="0"/>
          </a:p>
        </p:txBody>
      </p:sp>
    </p:spTree>
    <p:extLst>
      <p:ext uri="{BB962C8B-B14F-4D97-AF65-F5344CB8AC3E}">
        <p14:creationId xmlns:p14="http://schemas.microsoft.com/office/powerpoint/2010/main" val="1951237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2286000" y="534322"/>
            <a:ext cx="8071519" cy="5752178"/>
            <a:chOff x="2286000" y="534322"/>
            <a:chExt cx="8071519" cy="575217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13" name="Group 12"/>
            <p:cNvGrpSpPr/>
            <p:nvPr/>
          </p:nvGrpSpPr>
          <p:grpSpPr>
            <a:xfrm>
              <a:off x="3609303" y="534322"/>
              <a:ext cx="6748216" cy="5264781"/>
              <a:chOff x="3609303" y="534322"/>
              <a:chExt cx="6748216" cy="5264781"/>
            </a:xfrm>
          </p:grpSpPr>
          <p:grpSp>
            <p:nvGrpSpPr>
              <p:cNvPr id="11" name="Group 10"/>
              <p:cNvGrpSpPr/>
              <p:nvPr/>
            </p:nvGrpSpPr>
            <p:grpSpPr>
              <a:xfrm>
                <a:off x="3609303" y="534322"/>
                <a:ext cx="6748216" cy="5264781"/>
                <a:chOff x="-750955" y="16536"/>
                <a:chExt cx="6748216" cy="5264781"/>
              </a:xfrm>
            </p:grpSpPr>
            <p:grpSp>
              <p:nvGrpSpPr>
                <p:cNvPr id="15" name="Group 14"/>
                <p:cNvGrpSpPr/>
                <p:nvPr/>
              </p:nvGrpSpPr>
              <p:grpSpPr>
                <a:xfrm>
                  <a:off x="-750955" y="170423"/>
                  <a:ext cx="5363294" cy="5110894"/>
                  <a:chOff x="1862552" y="2463299"/>
                  <a:chExt cx="5371015" cy="5110894"/>
                </a:xfrm>
              </p:grpSpPr>
              <p:cxnSp>
                <p:nvCxnSpPr>
                  <p:cNvPr id="16" name="Straight Arrow Connector 15"/>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62552" y="5184078"/>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183982" y="2463299"/>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83982" y="2463299"/>
                        <a:ext cx="223394" cy="215444"/>
                      </a:xfrm>
                      <a:prstGeom prst="rect">
                        <a:avLst/>
                      </a:prstGeom>
                      <a:blipFill rotWithShape="0">
                        <a:blip r:embed="rId9"/>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014341" y="5270287"/>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014341" y="5270287"/>
                        <a:ext cx="219226" cy="215444"/>
                      </a:xfrm>
                      <a:prstGeom prst="rect">
                        <a:avLst/>
                      </a:prstGeom>
                      <a:blipFill rotWithShape="0">
                        <a:blip r:embed="rId10"/>
                        <a:stretch>
                          <a:fillRect l="-19444" r="-2778" b="-11111"/>
                        </a:stretch>
                      </a:blipFill>
                    </p:spPr>
                    <p:txBody>
                      <a:bodyPr/>
                      <a:lstStyle/>
                      <a:p>
                        <a:r>
                          <a:rPr lang="en-US">
                            <a:noFill/>
                          </a:rPr>
                          <a:t> </a:t>
                        </a:r>
                      </a:p>
                    </p:txBody>
                  </p:sp>
                </mc:Fallback>
              </mc:AlternateContent>
            </p:grpSp>
            <p:grpSp>
              <p:nvGrpSpPr>
                <p:cNvPr id="21" name="Group 20"/>
                <p:cNvGrpSpPr/>
                <p:nvPr/>
              </p:nvGrpSpPr>
              <p:grpSpPr>
                <a:xfrm>
                  <a:off x="2504842" y="16536"/>
                  <a:ext cx="3492419" cy="2057185"/>
                  <a:chOff x="6863971" y="534657"/>
                  <a:chExt cx="3492419" cy="2057185"/>
                </a:xfrm>
              </p:grpSpPr>
              <mc:AlternateContent xmlns:mc="http://schemas.openxmlformats.org/markup-compatibility/2006" xmlns:a14="http://schemas.microsoft.com/office/drawing/2010/main">
                <mc:Choice Requires="a14">
                  <p:sp>
                    <p:nvSpPr>
                      <p:cNvPr id="25" name="TextBox 24"/>
                      <p:cNvSpPr txBox="1"/>
                      <p:nvPr/>
                    </p:nvSpPr>
                    <p:spPr>
                      <a:xfrm>
                        <a:off x="6863971" y="534657"/>
                        <a:ext cx="79957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𝑅𝑒𝑗𝑒𝑐𝑡</m:t>
                              </m:r>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𝐻</m:t>
                                  </m:r>
                                </m:e>
                                <m:sub>
                                  <m:r>
                                    <a:rPr lang="en-US" sz="1400" b="0" i="1" smtClean="0">
                                      <a:latin typeface="Cambria Math" panose="02040503050406030204" pitchFamily="18" charset="0"/>
                                    </a:rPr>
                                    <m:t>2</m:t>
                                  </m:r>
                                </m:sub>
                              </m:sSub>
                            </m:oMath>
                          </m:oMathPara>
                        </a14:m>
                        <a:endParaRPr lang="en-US"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863971" y="534657"/>
                        <a:ext cx="799578" cy="215444"/>
                      </a:xfrm>
                      <a:prstGeom prst="rect">
                        <a:avLst/>
                      </a:prstGeom>
                      <a:blipFill rotWithShape="0">
                        <a:blip r:embed="rId4"/>
                        <a:stretch>
                          <a:fillRect l="-7634" r="-763"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965240" y="626989"/>
                        <a:ext cx="13911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𝑅𝑒𝑗𝑒𝑐𝑡</m:t>
                              </m:r>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𝐻</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𝑎𝑛𝑑</m:t>
                              </m:r>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𝐻</m:t>
                                  </m:r>
                                </m:e>
                                <m:sub>
                                  <m:r>
                                    <a:rPr lang="en-US" sz="1400" b="0" i="1" smtClean="0">
                                      <a:latin typeface="Cambria Math" panose="02040503050406030204" pitchFamily="18" charset="0"/>
                                    </a:rPr>
                                    <m:t>2</m:t>
                                  </m:r>
                                </m:sub>
                              </m:sSub>
                            </m:oMath>
                          </m:oMathPara>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8965240" y="626989"/>
                        <a:ext cx="1391150" cy="215444"/>
                      </a:xfrm>
                      <a:prstGeom prst="rect">
                        <a:avLst/>
                      </a:prstGeom>
                      <a:blipFill rotWithShape="0">
                        <a:blip r:embed="rId5"/>
                        <a:stretch>
                          <a:fillRect l="-4386" r="-439"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035081" y="2376398"/>
                        <a:ext cx="79541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𝑅𝑒𝑗𝑒𝑐𝑡</m:t>
                              </m:r>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𝐻</m:t>
                                  </m:r>
                                </m:e>
                                <m:sub>
                                  <m:r>
                                    <a:rPr lang="en-US" sz="1400" b="0" i="1" smtClean="0">
                                      <a:latin typeface="Cambria Math" panose="02040503050406030204" pitchFamily="18" charset="0"/>
                                    </a:rPr>
                                    <m:t>1</m:t>
                                  </m:r>
                                </m:sub>
                              </m:sSub>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9035081" y="2376398"/>
                        <a:ext cx="795410" cy="215444"/>
                      </a:xfrm>
                      <a:prstGeom prst="rect">
                        <a:avLst/>
                      </a:prstGeom>
                      <a:blipFill rotWithShape="0">
                        <a:blip r:embed="rId6"/>
                        <a:stretch>
                          <a:fillRect l="-6870" b="-31429"/>
                        </a:stretch>
                      </a:blipFill>
                    </p:spPr>
                    <p:txBody>
                      <a:bodyPr/>
                      <a:lstStyle/>
                      <a:p>
                        <a:r>
                          <a:rPr lang="en-US">
                            <a:noFill/>
                          </a:rPr>
                          <a:t> </a:t>
                        </a:r>
                      </a:p>
                    </p:txBody>
                  </p:sp>
                </mc:Fallback>
              </mc:AlternateContent>
              <p:cxnSp>
                <p:nvCxnSpPr>
                  <p:cNvPr id="28" name="Straight Arrow Connector 27"/>
                  <p:cNvCxnSpPr/>
                  <p:nvPr/>
                </p:nvCxnSpPr>
                <p:spPr>
                  <a:xfrm>
                    <a:off x="6934200" y="765489"/>
                    <a:ext cx="15240" cy="392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519160" y="810446"/>
                    <a:ext cx="330956" cy="3477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412480" y="2484120"/>
                    <a:ext cx="5470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6" name="TextBox 45"/>
                  <p:cNvSpPr txBox="1"/>
                  <p:nvPr/>
                </p:nvSpPr>
                <p:spPr>
                  <a:xfrm>
                    <a:off x="5764440" y="1987044"/>
                    <a:ext cx="33425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sub>
                          </m:sSub>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764440" y="1987044"/>
                    <a:ext cx="334259" cy="184666"/>
                  </a:xfrm>
                  <a:prstGeom prst="rect">
                    <a:avLst/>
                  </a:prstGeom>
                  <a:blipFill rotWithShape="0">
                    <a:blip r:embed="rId11"/>
                    <a:stretch>
                      <a:fillRect l="-7407" r="-185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791393" y="1491389"/>
                    <a:ext cx="338041" cy="267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f>
                                <m:fPr>
                                  <m:ctrlPr>
                                    <a:rPr lang="en-US" sz="1200" b="0" i="1" smtClean="0">
                                      <a:latin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𝛼</m:t>
                                  </m:r>
                                </m:num>
                                <m:den>
                                  <m:r>
                                    <a:rPr lang="en-US" sz="1200" b="0" i="1" smtClean="0">
                                      <a:latin typeface="Cambria Math" panose="02040503050406030204" pitchFamily="18" charset="0"/>
                                    </a:rPr>
                                    <m:t>2</m:t>
                                  </m:r>
                                </m:den>
                              </m:f>
                            </m:sub>
                          </m:sSub>
                        </m:oMath>
                      </m:oMathPara>
                    </a14:m>
                    <a:endParaRPr lang="en-US"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791393" y="1491389"/>
                    <a:ext cx="338041" cy="267253"/>
                  </a:xfrm>
                  <a:prstGeom prst="rect">
                    <a:avLst/>
                  </a:prstGeom>
                  <a:blipFill rotWithShape="0">
                    <a:blip r:embed="rId12"/>
                    <a:stretch>
                      <a:fillRect l="-5455"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322922" y="3510586"/>
                    <a:ext cx="33425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sub>
                          </m:sSub>
                        </m:oMath>
                      </m:oMathPara>
                    </a14:m>
                    <a:endParaRPr lang="en-US"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322922" y="3510586"/>
                    <a:ext cx="334259" cy="184666"/>
                  </a:xfrm>
                  <a:prstGeom prst="rect">
                    <a:avLst/>
                  </a:prstGeom>
                  <a:blipFill rotWithShape="0">
                    <a:blip r:embed="rId13"/>
                    <a:stretch>
                      <a:fillRect l="-545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9889" y="3494068"/>
                    <a:ext cx="338041" cy="267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f>
                                <m:fPr>
                                  <m:ctrlPr>
                                    <a:rPr lang="en-US" sz="1200" b="0" i="1" smtClean="0">
                                      <a:latin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𝛼</m:t>
                                  </m:r>
                                </m:num>
                                <m:den>
                                  <m:r>
                                    <a:rPr lang="en-US" sz="1200" b="0" i="1" smtClean="0">
                                      <a:latin typeface="Cambria Math" panose="02040503050406030204" pitchFamily="18" charset="0"/>
                                    </a:rPr>
                                    <m:t>2</m:t>
                                  </m:r>
                                </m:den>
                              </m:f>
                            </m:sub>
                          </m:sSub>
                        </m:oMath>
                      </m:oMathPara>
                    </a14:m>
                    <a:endParaRPr lang="en-US"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9889" y="3494068"/>
                    <a:ext cx="338041" cy="267253"/>
                  </a:xfrm>
                  <a:prstGeom prst="rect">
                    <a:avLst/>
                  </a:prstGeom>
                  <a:blipFill rotWithShape="0">
                    <a:blip r:embed="rId14"/>
                    <a:stretch>
                      <a:fillRect l="-5357" b="-13636"/>
                    </a:stretch>
                  </a:blipFill>
                </p:spPr>
                <p:txBody>
                  <a:bodyPr/>
                  <a:lstStyle/>
                  <a:p>
                    <a:r>
                      <a:rPr lang="en-US">
                        <a:noFill/>
                      </a:rPr>
                      <a:t> </a:t>
                    </a:r>
                  </a:p>
                </p:txBody>
              </p:sp>
            </mc:Fallback>
          </mc:AlternateContent>
        </p:grpSp>
      </p:grpSp>
      <p:sp>
        <p:nvSpPr>
          <p:cNvPr id="31" name="TextBox 30"/>
          <p:cNvSpPr txBox="1"/>
          <p:nvPr/>
        </p:nvSpPr>
        <p:spPr>
          <a:xfrm>
            <a:off x="2374260" y="113682"/>
            <a:ext cx="7058526" cy="400110"/>
          </a:xfrm>
          <a:prstGeom prst="rect">
            <a:avLst/>
          </a:prstGeom>
          <a:noFill/>
        </p:spPr>
        <p:txBody>
          <a:bodyPr wrap="square" rtlCol="0">
            <a:spAutoFit/>
          </a:bodyPr>
          <a:lstStyle/>
          <a:p>
            <a:pPr algn="ctr"/>
            <a:r>
              <a:rPr lang="en-US" sz="2000" dirty="0" smtClean="0"/>
              <a:t>Hochberg’s Procedure</a:t>
            </a:r>
            <a:endParaRPr lang="en-US" sz="2000" dirty="0"/>
          </a:p>
        </p:txBody>
      </p:sp>
    </p:spTree>
    <p:extLst>
      <p:ext uri="{BB962C8B-B14F-4D97-AF65-F5344CB8AC3E}">
        <p14:creationId xmlns:p14="http://schemas.microsoft.com/office/powerpoint/2010/main" val="365673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286000" y="380768"/>
            <a:ext cx="8467871" cy="5905732"/>
            <a:chOff x="2286000" y="380768"/>
            <a:chExt cx="8467871" cy="5905732"/>
          </a:xfrm>
        </p:grpSpPr>
        <p:grpSp>
          <p:nvGrpSpPr>
            <p:cNvPr id="2" name="Group 1"/>
            <p:cNvGrpSpPr/>
            <p:nvPr/>
          </p:nvGrpSpPr>
          <p:grpSpPr>
            <a:xfrm>
              <a:off x="2286000" y="380768"/>
              <a:ext cx="8467871" cy="5905732"/>
              <a:chOff x="2286000" y="380768"/>
              <a:chExt cx="8467871" cy="590573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4" name="Group 3"/>
              <p:cNvGrpSpPr/>
              <p:nvPr/>
            </p:nvGrpSpPr>
            <p:grpSpPr>
              <a:xfrm>
                <a:off x="6512104" y="380768"/>
                <a:ext cx="4241767" cy="2103352"/>
                <a:chOff x="6512104" y="380768"/>
                <a:chExt cx="4241767" cy="2103352"/>
              </a:xfrm>
            </p:grpSpPr>
            <mc:AlternateContent xmlns:mc="http://schemas.openxmlformats.org/markup-compatibility/2006" xmlns:a14="http://schemas.microsoft.com/office/drawing/2010/main">
              <mc:Choice Requires="a14">
                <p:sp>
                  <p:nvSpPr>
                    <p:cNvPr id="5" name="TextBox 4"/>
                    <p:cNvSpPr txBox="1"/>
                    <p:nvPr/>
                  </p:nvSpPr>
                  <p:spPr>
                    <a:xfrm>
                      <a:off x="6512104" y="380768"/>
                      <a:ext cx="10275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512104" y="380768"/>
                      <a:ext cx="1027589" cy="276999"/>
                    </a:xfrm>
                    <a:prstGeom prst="rect">
                      <a:avLst/>
                    </a:prstGeom>
                    <a:blipFill rotWithShape="0">
                      <a:blip r:embed="rId5"/>
                      <a:stretch>
                        <a:fillRect l="-7692" t="-2174" r="-2367"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965240" y="626989"/>
                      <a:ext cx="17886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965240" y="626989"/>
                      <a:ext cx="1788631" cy="276999"/>
                    </a:xfrm>
                    <a:prstGeom prst="rect">
                      <a:avLst/>
                    </a:prstGeom>
                    <a:blipFill rotWithShape="0">
                      <a:blip r:embed="rId6"/>
                      <a:stretch>
                        <a:fillRect l="-4096" t="-2222" r="-1024"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50116" y="2072159"/>
                      <a:ext cx="10222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850116" y="2072159"/>
                      <a:ext cx="1022267" cy="276999"/>
                    </a:xfrm>
                    <a:prstGeom prst="rect">
                      <a:avLst/>
                    </a:prstGeom>
                    <a:blipFill rotWithShape="0">
                      <a:blip r:embed="rId7"/>
                      <a:stretch>
                        <a:fillRect l="-7784" t="-2222" r="-2395" b="-35556"/>
                      </a:stretch>
                    </a:blipFill>
                  </p:spPr>
                  <p:txBody>
                    <a:bodyPr/>
                    <a:lstStyle/>
                    <a:p>
                      <a:r>
                        <a:rPr lang="en-US">
                          <a:noFill/>
                        </a:rPr>
                        <a:t> </a:t>
                      </a:r>
                    </a:p>
                  </p:txBody>
                </p:sp>
              </mc:Fallback>
            </mc:AlternateContent>
            <p:cxnSp>
              <p:nvCxnSpPr>
                <p:cNvPr id="8" name="Straight Arrow Connector 7"/>
                <p:cNvCxnSpPr/>
                <p:nvPr/>
              </p:nvCxnSpPr>
              <p:spPr>
                <a:xfrm>
                  <a:off x="6934200" y="765489"/>
                  <a:ext cx="15240" cy="392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519160" y="810446"/>
                  <a:ext cx="330956" cy="3477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412480" y="2484120"/>
                  <a:ext cx="5470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1" name="Group 10"/>
            <p:cNvGrpSpPr/>
            <p:nvPr/>
          </p:nvGrpSpPr>
          <p:grpSpPr>
            <a:xfrm>
              <a:off x="3608173" y="688544"/>
              <a:ext cx="5363295" cy="5110894"/>
              <a:chOff x="3608173" y="688544"/>
              <a:chExt cx="5363295" cy="5110894"/>
            </a:xfrm>
          </p:grpSpPr>
          <p:grpSp>
            <p:nvGrpSpPr>
              <p:cNvPr id="12" name="Group 11"/>
              <p:cNvGrpSpPr/>
              <p:nvPr/>
            </p:nvGrpSpPr>
            <p:grpSpPr>
              <a:xfrm>
                <a:off x="5690978" y="1598974"/>
                <a:ext cx="2729708" cy="2054678"/>
                <a:chOff x="5690978" y="1598974"/>
                <a:chExt cx="2729708" cy="2054678"/>
              </a:xfrm>
            </p:grpSpPr>
            <mc:AlternateContent xmlns:mc="http://schemas.openxmlformats.org/markup-compatibility/2006" xmlns:a14="http://schemas.microsoft.com/office/drawing/2010/main">
              <mc:Choice Requires="a14">
                <p:sp>
                  <p:nvSpPr>
                    <p:cNvPr id="18" name="TextBox 17"/>
                    <p:cNvSpPr txBox="1"/>
                    <p:nvPr/>
                  </p:nvSpPr>
                  <p:spPr>
                    <a:xfrm>
                      <a:off x="8049752" y="3464321"/>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49752" y="3464321"/>
                      <a:ext cx="370934" cy="184666"/>
                    </a:xfrm>
                    <a:prstGeom prst="rect">
                      <a:avLst/>
                    </a:prstGeom>
                    <a:blipFill rotWithShape="0">
                      <a:blip r:embed="rId8"/>
                      <a:stretch>
                        <a:fillRect l="-4918" r="-163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918396" y="3468986"/>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918396" y="3468986"/>
                      <a:ext cx="411010" cy="184666"/>
                    </a:xfrm>
                    <a:prstGeom prst="rect">
                      <a:avLst/>
                    </a:prstGeom>
                    <a:blipFill rotWithShape="0">
                      <a:blip r:embed="rId9"/>
                      <a:stretch>
                        <a:fillRect l="-597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11016" y="1598974"/>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711016" y="1598974"/>
                      <a:ext cx="370934" cy="184666"/>
                    </a:xfrm>
                    <a:prstGeom prst="rect">
                      <a:avLst/>
                    </a:prstGeom>
                    <a:blipFill rotWithShape="0">
                      <a:blip r:embed="rId10"/>
                      <a:stretch>
                        <a:fillRect l="-6557"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90978" y="2478626"/>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690978" y="2478626"/>
                      <a:ext cx="411010" cy="184666"/>
                    </a:xfrm>
                    <a:prstGeom prst="rect">
                      <a:avLst/>
                    </a:prstGeom>
                    <a:blipFill rotWithShape="0">
                      <a:blip r:embed="rId9"/>
                      <a:stretch>
                        <a:fillRect l="-5970" b="-13333"/>
                      </a:stretch>
                    </a:blipFill>
                  </p:spPr>
                  <p:txBody>
                    <a:bodyPr/>
                    <a:lstStyle/>
                    <a:p>
                      <a:r>
                        <a:rPr lang="en-US">
                          <a:noFill/>
                        </a:rPr>
                        <a:t> </a:t>
                      </a:r>
                    </a:p>
                  </p:txBody>
                </p:sp>
              </mc:Fallback>
            </mc:AlternateContent>
          </p:grpSp>
          <p:grpSp>
            <p:nvGrpSpPr>
              <p:cNvPr id="13" name="Group 12"/>
              <p:cNvGrpSpPr/>
              <p:nvPr/>
            </p:nvGrpSpPr>
            <p:grpSpPr>
              <a:xfrm>
                <a:off x="3608173" y="688544"/>
                <a:ext cx="5363295" cy="5110894"/>
                <a:chOff x="1862551" y="2463299"/>
                <a:chExt cx="5371016" cy="5110894"/>
              </a:xfrm>
            </p:grpSpPr>
            <p:cxnSp>
              <p:nvCxnSpPr>
                <p:cNvPr id="14" name="Straight Arrow Connector 13"/>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183982" y="2463299"/>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83982" y="2463299"/>
                      <a:ext cx="223394" cy="215444"/>
                    </a:xfrm>
                    <a:prstGeom prst="rect">
                      <a:avLst/>
                    </a:prstGeom>
                    <a:blipFill rotWithShape="0">
                      <a:blip r:embed="rId11"/>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014341" y="5270287"/>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014341" y="5270287"/>
                      <a:ext cx="219226" cy="215444"/>
                    </a:xfrm>
                    <a:prstGeom prst="rect">
                      <a:avLst/>
                    </a:prstGeom>
                    <a:blipFill rotWithShape="0">
                      <a:blip r:embed="rId12"/>
                      <a:stretch>
                        <a:fillRect l="-19444" r="-2778" b="-11111"/>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24" name="Rectangle 23"/>
              <p:cNvSpPr/>
              <p:nvPr/>
            </p:nvSpPr>
            <p:spPr>
              <a:xfrm>
                <a:off x="716538" y="1890660"/>
                <a:ext cx="6324600" cy="2361672"/>
              </a:xfrm>
              <a:prstGeom prst="rect">
                <a:avLst/>
              </a:prstGeom>
            </p:spPr>
            <p:txBody>
              <a:bodyPr wrap="square">
                <a:spAutoFit/>
              </a:bodyPr>
              <a:lstStyle/>
              <a:p>
                <a:r>
                  <a:rPr lang="en-US" dirty="0" smtClean="0"/>
                  <a:t>Consider the following procedure: </a:t>
                </a:r>
              </a:p>
              <a:p>
                <a:endParaRPr lang="en-US" dirty="0"/>
              </a:p>
              <a:p>
                <a:r>
                  <a:rPr lang="en-US" dirty="0"/>
                  <a:t>R</a:t>
                </a:r>
                <a:r>
                  <a:rPr lang="en-US" dirty="0" smtClean="0"/>
                  <a:t>ejects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a:t>
                </a:r>
                <a:r>
                  <a:rPr lang="en-US" dirty="0" smtClean="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𝑜𝑟</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oMath>
                </a14:m>
                <a:endParaRPr lang="en-US" b="0" dirty="0" smtClean="0">
                  <a:ea typeface="Cambria Math" panose="02040503050406030204" pitchFamily="18" charset="0"/>
                </a:endParaRPr>
              </a:p>
              <a:p>
                <a:endParaRPr lang="en-US" dirty="0" smtClean="0"/>
              </a:p>
              <a:p>
                <a:r>
                  <a:rPr lang="en-US" dirty="0" smtClean="0"/>
                  <a:t>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smtClean="0"/>
                  <a:t> is rejected, then: </a:t>
                </a:r>
              </a:p>
              <a:p>
                <a:endParaRPr lang="en-US" dirty="0"/>
              </a:p>
              <a:p>
                <a:r>
                  <a:rPr lang="en-US" dirty="0" smtClean="0"/>
                  <a:t>1.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oMath>
                </a14:m>
                <a:r>
                  <a:rPr lang="en-US" dirty="0" smtClean="0"/>
                  <a:t>, and</a:t>
                </a:r>
              </a:p>
              <a:p>
                <a:r>
                  <a:rPr lang="en-US" dirty="0" smtClean="0"/>
                  <a:t>2.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oMath>
                </a14:m>
                <a:r>
                  <a:rPr lang="en-US" dirty="0" smtClean="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𝛼</m:t>
                        </m:r>
                      </m:e>
                      <m:sup>
                        <m:r>
                          <a:rPr lang="en-US" i="1">
                            <a:latin typeface="Cambria Math" panose="02040503050406030204" pitchFamily="18" charset="0"/>
                            <a:ea typeface="Cambria Math" panose="02040503050406030204" pitchFamily="18" charset="0"/>
                          </a:rPr>
                          <m:t>′</m:t>
                        </m:r>
                      </m:sup>
                    </m:sSup>
                  </m:oMath>
                </a14:m>
                <a:endParaRPr lang="en-US" dirty="0" smtClean="0"/>
              </a:p>
            </p:txBody>
          </p:sp>
        </mc:Choice>
        <mc:Fallback xmlns="">
          <p:sp>
            <p:nvSpPr>
              <p:cNvPr id="24" name="Rectangle 23"/>
              <p:cNvSpPr>
                <a:spLocks noRot="1" noChangeAspect="1" noMove="1" noResize="1" noEditPoints="1" noAdjustHandles="1" noChangeArrowheads="1" noChangeShapeType="1" noTextEdit="1"/>
              </p:cNvSpPr>
              <p:nvPr/>
            </p:nvSpPr>
            <p:spPr>
              <a:xfrm>
                <a:off x="716538" y="1890660"/>
                <a:ext cx="6324600" cy="2361672"/>
              </a:xfrm>
              <a:prstGeom prst="rect">
                <a:avLst/>
              </a:prstGeom>
              <a:blipFill rotWithShape="0">
                <a:blip r:embed="rId13"/>
                <a:stretch>
                  <a:fillRect l="-868" t="-1289" b="-3093"/>
                </a:stretch>
              </a:blipFill>
            </p:spPr>
            <p:txBody>
              <a:bodyPr/>
              <a:lstStyle/>
              <a:p>
                <a:r>
                  <a:rPr lang="en-US">
                    <a:noFill/>
                  </a:rPr>
                  <a:t> </a:t>
                </a:r>
              </a:p>
            </p:txBody>
          </p:sp>
        </mc:Fallback>
      </mc:AlternateContent>
    </p:spTree>
    <p:extLst>
      <p:ext uri="{BB962C8B-B14F-4D97-AF65-F5344CB8AC3E}">
        <p14:creationId xmlns:p14="http://schemas.microsoft.com/office/powerpoint/2010/main" val="34043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257" y="221226"/>
            <a:ext cx="11667743" cy="4805162"/>
          </a:xfrm>
          <a:prstGeom prst="rect">
            <a:avLst/>
          </a:prstGeom>
        </p:spPr>
        <p:txBody>
          <a:bodyPr wrap="square">
            <a:spAutoFit/>
          </a:bodyPr>
          <a:lstStyle/>
          <a:p>
            <a:pPr>
              <a:lnSpc>
                <a:spcPct val="107000"/>
              </a:lnSpc>
              <a:spcAft>
                <a:spcPts val="800"/>
              </a:spcAft>
            </a:pPr>
            <a:r>
              <a:rPr lang="en-US" sz="2800" dirty="0"/>
              <a:t>This presentation </a:t>
            </a:r>
            <a:r>
              <a:rPr lang="en-US" sz="2800" dirty="0" smtClean="0"/>
              <a:t>revisits the Closure Principle </a:t>
            </a:r>
            <a:r>
              <a:rPr lang="en-US" sz="2800" dirty="0"/>
              <a:t>of Marcus, </a:t>
            </a:r>
            <a:r>
              <a:rPr lang="en-US" sz="2800" dirty="0" err="1" smtClean="0"/>
              <a:t>Peritz</a:t>
            </a:r>
            <a:r>
              <a:rPr lang="en-US" sz="2800" dirty="0"/>
              <a:t>, and Gabriel (1976</a:t>
            </a:r>
            <a:r>
              <a:rPr lang="en-US" sz="2800" dirty="0" smtClean="0"/>
              <a:t>) and its implementation by most multiple testing procedures, which I will show to be sometimes conservative.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Discuss </a:t>
            </a:r>
            <a:r>
              <a:rPr lang="en-US" sz="2800" dirty="0">
                <a:latin typeface="Calibri" panose="020F0502020204030204" pitchFamily="34" charset="0"/>
                <a:ea typeface="Calibri" panose="020F0502020204030204" pitchFamily="34" charset="0"/>
                <a:cs typeface="Times New Roman" panose="02020603050405020304" pitchFamily="18" charset="0"/>
              </a:rPr>
              <a:t>a simple example of a test procedure that follows </a:t>
            </a:r>
            <a:r>
              <a:rPr lang="en-US" sz="2800" dirty="0" smtClean="0">
                <a:latin typeface="Calibri" panose="020F0502020204030204" pitchFamily="34" charset="0"/>
                <a:ea typeface="Calibri" panose="020F0502020204030204" pitchFamily="34" charset="0"/>
                <a:cs typeface="Times New Roman" panose="02020603050405020304" pitchFamily="18" charset="0"/>
              </a:rPr>
              <a:t>the </a:t>
            </a:r>
            <a:r>
              <a:rPr lang="en-US" sz="2800" dirty="0">
                <a:latin typeface="Calibri" panose="020F0502020204030204" pitchFamily="34" charset="0"/>
                <a:ea typeface="Calibri" panose="020F0502020204030204" pitchFamily="34" charset="0"/>
                <a:cs typeface="Times New Roman" panose="02020603050405020304" pitchFamily="18" charset="0"/>
              </a:rPr>
              <a:t>original </a:t>
            </a:r>
            <a:r>
              <a:rPr lang="en-US" sz="2800" dirty="0" smtClean="0">
                <a:latin typeface="Calibri" panose="020F0502020204030204" pitchFamily="34" charset="0"/>
                <a:ea typeface="Calibri" panose="020F0502020204030204" pitchFamily="34" charset="0"/>
                <a:cs typeface="Times New Roman" panose="02020603050405020304" pitchFamily="18" charset="0"/>
              </a:rPr>
              <a:t>as well as a typical conservative implementation.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Present a generalization of Hochberg’s step-up procedure that is implemented using the original principle with </a:t>
            </a:r>
            <a:r>
              <a:rPr lang="en-US" sz="2800" dirty="0">
                <a:latin typeface="Calibri" panose="020F0502020204030204" pitchFamily="34" charset="0"/>
                <a:ea typeface="Calibri" panose="020F0502020204030204" pitchFamily="34" charset="0"/>
                <a:cs typeface="Times New Roman" panose="02020603050405020304" pitchFamily="18" charset="0"/>
              </a:rPr>
              <a:t>some power comparisons</a:t>
            </a:r>
          </a:p>
          <a:p>
            <a:pPr marL="342900" marR="0" lvl="0" indent="-342900">
              <a:lnSpc>
                <a:spcPct val="107000"/>
              </a:lnSpc>
              <a:spcBef>
                <a:spcPts val="0"/>
              </a:spcBef>
              <a:spcAft>
                <a:spcPts val="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Utilize Simes’ global test to </a:t>
            </a:r>
            <a:r>
              <a:rPr lang="en-US" sz="2800" dirty="0">
                <a:latin typeface="Calibri" panose="020F0502020204030204" pitchFamily="34" charset="0"/>
                <a:ea typeface="Calibri" panose="020F0502020204030204" pitchFamily="34" charset="0"/>
                <a:cs typeface="Times New Roman" panose="02020603050405020304" pitchFamily="18" charset="0"/>
              </a:rPr>
              <a:t>devise a closed testing procedure that </a:t>
            </a:r>
            <a:r>
              <a:rPr lang="en-US" sz="2800" dirty="0" smtClean="0">
                <a:latin typeface="Calibri" panose="020F0502020204030204" pitchFamily="34" charset="0"/>
                <a:ea typeface="Calibri" panose="020F0502020204030204" pitchFamily="34" charset="0"/>
                <a:cs typeface="Times New Roman" panose="02020603050405020304" pitchFamily="18" charset="0"/>
              </a:rPr>
              <a:t>may be </a:t>
            </a:r>
            <a:r>
              <a:rPr lang="en-US" sz="2800" dirty="0">
                <a:latin typeface="Calibri" panose="020F0502020204030204" pitchFamily="34" charset="0"/>
                <a:ea typeface="Calibri" panose="020F0502020204030204" pitchFamily="34" charset="0"/>
                <a:cs typeface="Times New Roman" panose="02020603050405020304" pitchFamily="18" charset="0"/>
              </a:rPr>
              <a:t>powerful than some other Simes’ based procedures</a:t>
            </a:r>
          </a:p>
          <a:p>
            <a:pPr marL="342900" marR="0" lvl="0" indent="-342900">
              <a:lnSpc>
                <a:spcPct val="107000"/>
              </a:lnSpc>
              <a:spcBef>
                <a:spcPts val="0"/>
              </a:spcBef>
              <a:spcAft>
                <a:spcPts val="80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Concluding </a:t>
            </a:r>
            <a:r>
              <a:rPr lang="en-US" sz="2800" dirty="0">
                <a:latin typeface="Calibri" panose="020F0502020204030204" pitchFamily="34" charset="0"/>
                <a:ea typeface="Calibri" panose="020F0502020204030204" pitchFamily="34" charset="0"/>
                <a:cs typeface="Times New Roman" panose="02020603050405020304" pitchFamily="18" charset="0"/>
              </a:rPr>
              <a:t>remarks.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9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18" name="Group 17"/>
          <p:cNvGrpSpPr/>
          <p:nvPr/>
        </p:nvGrpSpPr>
        <p:grpSpPr>
          <a:xfrm>
            <a:off x="2286000" y="380768"/>
            <a:ext cx="8467871" cy="5905732"/>
            <a:chOff x="2286000" y="380768"/>
            <a:chExt cx="8467871" cy="5905732"/>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14" name="Group 13"/>
            <p:cNvGrpSpPr/>
            <p:nvPr/>
          </p:nvGrpSpPr>
          <p:grpSpPr>
            <a:xfrm>
              <a:off x="6512104" y="380768"/>
              <a:ext cx="4241767" cy="2103352"/>
              <a:chOff x="6512104" y="380768"/>
              <a:chExt cx="4241767" cy="2103352"/>
            </a:xfrm>
          </p:grpSpPr>
          <mc:AlternateContent xmlns:mc="http://schemas.openxmlformats.org/markup-compatibility/2006" xmlns:a14="http://schemas.microsoft.com/office/drawing/2010/main">
            <mc:Choice Requires="a14">
              <p:sp>
                <p:nvSpPr>
                  <p:cNvPr id="8" name="TextBox 7"/>
                  <p:cNvSpPr txBox="1"/>
                  <p:nvPr/>
                </p:nvSpPr>
                <p:spPr>
                  <a:xfrm>
                    <a:off x="6512104" y="380768"/>
                    <a:ext cx="10275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512104" y="380768"/>
                    <a:ext cx="1027589" cy="276999"/>
                  </a:xfrm>
                  <a:prstGeom prst="rect">
                    <a:avLst/>
                  </a:prstGeom>
                  <a:blipFill rotWithShape="0">
                    <a:blip r:embed="rId6"/>
                    <a:stretch>
                      <a:fillRect l="-7692" t="-2174" r="-2367"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965240" y="626989"/>
                    <a:ext cx="17886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965240" y="626989"/>
                    <a:ext cx="1788631" cy="276999"/>
                  </a:xfrm>
                  <a:prstGeom prst="rect">
                    <a:avLst/>
                  </a:prstGeom>
                  <a:blipFill rotWithShape="0">
                    <a:blip r:embed="rId7"/>
                    <a:stretch>
                      <a:fillRect l="-4096" t="-2222" r="-1024"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50116" y="2072159"/>
                    <a:ext cx="10222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850116" y="2072159"/>
                    <a:ext cx="1022267" cy="276999"/>
                  </a:xfrm>
                  <a:prstGeom prst="rect">
                    <a:avLst/>
                  </a:prstGeom>
                  <a:blipFill rotWithShape="0">
                    <a:blip r:embed="rId8"/>
                    <a:stretch>
                      <a:fillRect l="-7784" t="-2222" r="-2395" b="-35556"/>
                    </a:stretch>
                  </a:blipFill>
                </p:spPr>
                <p:txBody>
                  <a:bodyPr/>
                  <a:lstStyle/>
                  <a:p>
                    <a:r>
                      <a:rPr lang="en-US">
                        <a:noFill/>
                      </a:rPr>
                      <a:t> </a:t>
                    </a:r>
                  </a:p>
                </p:txBody>
              </p:sp>
            </mc:Fallback>
          </mc:AlternateContent>
          <p:cxnSp>
            <p:nvCxnSpPr>
              <p:cNvPr id="11" name="Straight Arrow Connector 10"/>
              <p:cNvCxnSpPr/>
              <p:nvPr/>
            </p:nvCxnSpPr>
            <p:spPr>
              <a:xfrm>
                <a:off x="6934200" y="765489"/>
                <a:ext cx="15240" cy="392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519160" y="810446"/>
                <a:ext cx="330956" cy="3477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412480" y="2484120"/>
                <a:ext cx="5470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 name="Group 1"/>
          <p:cNvGrpSpPr/>
          <p:nvPr/>
        </p:nvGrpSpPr>
        <p:grpSpPr>
          <a:xfrm>
            <a:off x="3608173" y="688544"/>
            <a:ext cx="5363295" cy="5110894"/>
            <a:chOff x="3608173" y="688544"/>
            <a:chExt cx="5363295" cy="5110894"/>
          </a:xfrm>
        </p:grpSpPr>
        <p:grpSp>
          <p:nvGrpSpPr>
            <p:cNvPr id="34" name="Group 33"/>
            <p:cNvGrpSpPr/>
            <p:nvPr/>
          </p:nvGrpSpPr>
          <p:grpSpPr>
            <a:xfrm>
              <a:off x="5690978" y="1598974"/>
              <a:ext cx="2729708" cy="2054678"/>
              <a:chOff x="5690978" y="1598974"/>
              <a:chExt cx="2729708" cy="2054678"/>
            </a:xfrm>
          </p:grpSpPr>
          <mc:AlternateContent xmlns:mc="http://schemas.openxmlformats.org/markup-compatibility/2006" xmlns:a14="http://schemas.microsoft.com/office/drawing/2010/main">
            <mc:Choice Requires="a14">
              <p:sp>
                <p:nvSpPr>
                  <p:cNvPr id="35" name="TextBox 34"/>
                  <p:cNvSpPr txBox="1"/>
                  <p:nvPr/>
                </p:nvSpPr>
                <p:spPr>
                  <a:xfrm>
                    <a:off x="8049752" y="3464321"/>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49752" y="3464321"/>
                    <a:ext cx="370934" cy="184666"/>
                  </a:xfrm>
                  <a:prstGeom prst="rect">
                    <a:avLst/>
                  </a:prstGeom>
                  <a:blipFill rotWithShape="0">
                    <a:blip r:embed="rId9"/>
                    <a:stretch>
                      <a:fillRect l="-4918" r="-163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918396" y="3468986"/>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918396" y="3468986"/>
                    <a:ext cx="411010" cy="184666"/>
                  </a:xfrm>
                  <a:prstGeom prst="rect">
                    <a:avLst/>
                  </a:prstGeom>
                  <a:blipFill rotWithShape="0">
                    <a:blip r:embed="rId10"/>
                    <a:stretch>
                      <a:fillRect l="-597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711016" y="1598974"/>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711016" y="1598974"/>
                    <a:ext cx="370934" cy="184666"/>
                  </a:xfrm>
                  <a:prstGeom prst="rect">
                    <a:avLst/>
                  </a:prstGeom>
                  <a:blipFill rotWithShape="0">
                    <a:blip r:embed="rId11"/>
                    <a:stretch>
                      <a:fillRect l="-6557"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690978" y="2478626"/>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690978" y="2478626"/>
                    <a:ext cx="411010" cy="184666"/>
                  </a:xfrm>
                  <a:prstGeom prst="rect">
                    <a:avLst/>
                  </a:prstGeom>
                  <a:blipFill rotWithShape="0">
                    <a:blip r:embed="rId10"/>
                    <a:stretch>
                      <a:fillRect l="-5970" b="-13333"/>
                    </a:stretch>
                  </a:blipFill>
                </p:spPr>
                <p:txBody>
                  <a:bodyPr/>
                  <a:lstStyle/>
                  <a:p>
                    <a:r>
                      <a:rPr lang="en-US">
                        <a:noFill/>
                      </a:rPr>
                      <a:t> </a:t>
                    </a:r>
                  </a:p>
                </p:txBody>
              </p:sp>
            </mc:Fallback>
          </mc:AlternateContent>
        </p:grpSp>
        <p:grpSp>
          <p:nvGrpSpPr>
            <p:cNvPr id="24" name="Group 23"/>
            <p:cNvGrpSpPr/>
            <p:nvPr/>
          </p:nvGrpSpPr>
          <p:grpSpPr>
            <a:xfrm>
              <a:off x="3608173" y="688544"/>
              <a:ext cx="5363295" cy="5110894"/>
              <a:chOff x="1862551" y="2463299"/>
              <a:chExt cx="5371016" cy="5110894"/>
            </a:xfrm>
          </p:grpSpPr>
          <p:cxnSp>
            <p:nvCxnSpPr>
              <p:cNvPr id="25" name="Straight Arrow Connector 24"/>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4183982" y="2463299"/>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83982" y="2463299"/>
                    <a:ext cx="223394" cy="215444"/>
                  </a:xfrm>
                  <a:prstGeom prst="rect">
                    <a:avLst/>
                  </a:prstGeom>
                  <a:blipFill rotWithShape="0">
                    <a:blip r:embed="rId12"/>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014341" y="5270287"/>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014341" y="5270287"/>
                    <a:ext cx="219226" cy="215444"/>
                  </a:xfrm>
                  <a:prstGeom prst="rect">
                    <a:avLst/>
                  </a:prstGeom>
                  <a:blipFill rotWithShape="0">
                    <a:blip r:embed="rId13"/>
                    <a:stretch>
                      <a:fillRect l="-19444" r="-2778" b="-11111"/>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2086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286000" y="571500"/>
            <a:ext cx="7620000" cy="5715000"/>
            <a:chOff x="2286000" y="571500"/>
            <a:chExt cx="7620000" cy="571500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26" name="TextBox 25"/>
            <p:cNvSpPr txBox="1"/>
            <p:nvPr/>
          </p:nvSpPr>
          <p:spPr>
            <a:xfrm>
              <a:off x="7329406" y="2214400"/>
              <a:ext cx="323358" cy="369332"/>
            </a:xfrm>
            <a:prstGeom prst="rect">
              <a:avLst/>
            </a:prstGeom>
            <a:noFill/>
          </p:spPr>
          <p:txBody>
            <a:bodyPr wrap="square" rtlCol="0">
              <a:spAutoFit/>
            </a:bodyPr>
            <a:lstStyle/>
            <a:p>
              <a:r>
                <a:rPr lang="en-US" dirty="0" smtClean="0"/>
                <a:t>2</a:t>
              </a:r>
              <a:endParaRPr lang="en-US" dirty="0"/>
            </a:p>
          </p:txBody>
        </p:sp>
      </p:grpSp>
      <p:grpSp>
        <p:nvGrpSpPr>
          <p:cNvPr id="18" name="Group 17"/>
          <p:cNvGrpSpPr/>
          <p:nvPr/>
        </p:nvGrpSpPr>
        <p:grpSpPr>
          <a:xfrm>
            <a:off x="2286000" y="571500"/>
            <a:ext cx="7620000" cy="5715000"/>
            <a:chOff x="2286000" y="571500"/>
            <a:chExt cx="7620000" cy="57150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3" name="TextBox 12"/>
            <p:cNvSpPr txBox="1"/>
            <p:nvPr/>
          </p:nvSpPr>
          <p:spPr>
            <a:xfrm>
              <a:off x="7652764" y="1961128"/>
              <a:ext cx="184662" cy="369332"/>
            </a:xfrm>
            <a:prstGeom prst="rect">
              <a:avLst/>
            </a:prstGeom>
            <a:noFill/>
          </p:spPr>
          <p:txBody>
            <a:bodyPr wrap="square" rtlCol="0">
              <a:spAutoFit/>
            </a:bodyPr>
            <a:lstStyle/>
            <a:p>
              <a:r>
                <a:rPr lang="en-US" dirty="0" smtClean="0"/>
                <a:t>1</a:t>
              </a:r>
              <a:endParaRPr lang="en-US" dirty="0"/>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12" name="TextBox 11"/>
          <p:cNvSpPr txBox="1"/>
          <p:nvPr/>
        </p:nvSpPr>
        <p:spPr>
          <a:xfrm>
            <a:off x="8049752" y="1446542"/>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3985294" y="5975088"/>
                <a:ext cx="2666949" cy="300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𝑀𝑎𝑥</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𝑃𝑟𝑜𝑏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𝑅𝑒𝑗𝑒𝑐𝑡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oMath>
                  </m:oMathPara>
                </a14:m>
                <a:endParaRPr lang="en-US" b="0" dirty="0" smtClean="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985294" y="5975088"/>
                <a:ext cx="2666949" cy="300788"/>
              </a:xfrm>
              <a:prstGeom prst="rect">
                <a:avLst/>
              </a:prstGeom>
              <a:blipFill rotWithShape="0">
                <a:blip r:embed="rId7"/>
                <a:stretch>
                  <a:fillRect l="-1831" r="-1602"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883705" y="6003387"/>
                <a:ext cx="8613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𝑀𝑎𝑥</m:t>
                      </m:r>
                      <m:r>
                        <a:rPr lang="en-US" i="1" smtClean="0">
                          <a:latin typeface="Cambria Math" panose="02040503050406030204" pitchFamily="18" charset="0"/>
                          <a:ea typeface="Cambria Math" panose="02040503050406030204" pitchFamily="18" charset="0"/>
                        </a:rPr>
                        <m:t> 1</m:t>
                      </m:r>
                    </m:oMath>
                  </m:oMathPara>
                </a14:m>
                <a:endParaRPr lang="en-US" dirty="0">
                  <a:ea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883705" y="6003387"/>
                <a:ext cx="861390" cy="276999"/>
              </a:xfrm>
              <a:prstGeom prst="rect">
                <a:avLst/>
              </a:prstGeom>
              <a:blipFill rotWithShape="0">
                <a:blip r:embed="rId15"/>
                <a:stretch>
                  <a:fillRect l="-4930" r="-563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00906" y="6009501"/>
                <a:ext cx="8613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𝑀𝑎𝑥</m:t>
                      </m:r>
                      <m:r>
                        <a:rPr lang="en-US" i="1">
                          <a:latin typeface="Cambria Math" panose="02040503050406030204" pitchFamily="18" charset="0"/>
                          <a:ea typeface="Cambria Math" panose="02040503050406030204" pitchFamily="18" charset="0"/>
                        </a:rPr>
                        <m:t> 2</m:t>
                      </m:r>
                    </m:oMath>
                  </m:oMathPara>
                </a14:m>
                <a:endParaRPr lang="en-US" dirty="0">
                  <a:ea typeface="Cambria Math"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700906" y="6009501"/>
                <a:ext cx="861390" cy="276999"/>
              </a:xfrm>
              <a:prstGeom prst="rect">
                <a:avLst/>
              </a:prstGeom>
              <a:blipFill rotWithShape="0">
                <a:blip r:embed="rId9"/>
                <a:stretch>
                  <a:fillRect l="-4930" r="-563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75543" y="5978043"/>
                <a:ext cx="250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675543" y="5978043"/>
                <a:ext cx="250068" cy="276999"/>
              </a:xfrm>
              <a:prstGeom prst="rect">
                <a:avLst/>
              </a:prstGeom>
              <a:blipFill rotWithShape="0">
                <a:blip r:embed="rId10"/>
                <a:stretch>
                  <a:fillRect l="-14634" t="-4444" r="-26829" b="-11111"/>
                </a:stretch>
              </a:blipFill>
            </p:spPr>
            <p:txBody>
              <a:bodyPr/>
              <a:lstStyle/>
              <a:p>
                <a:r>
                  <a:rPr lang="en-US">
                    <a:noFill/>
                  </a:rPr>
                  <a:t> </a:t>
                </a:r>
              </a:p>
            </p:txBody>
          </p:sp>
        </mc:Fallback>
      </mc:AlternateContent>
      <p:grpSp>
        <p:nvGrpSpPr>
          <p:cNvPr id="3" name="Group 2"/>
          <p:cNvGrpSpPr/>
          <p:nvPr/>
        </p:nvGrpSpPr>
        <p:grpSpPr>
          <a:xfrm>
            <a:off x="3608173" y="688544"/>
            <a:ext cx="5363295" cy="5110894"/>
            <a:chOff x="3608173" y="688544"/>
            <a:chExt cx="5363295" cy="5110894"/>
          </a:xfrm>
        </p:grpSpPr>
        <p:grpSp>
          <p:nvGrpSpPr>
            <p:cNvPr id="24" name="Group 23"/>
            <p:cNvGrpSpPr/>
            <p:nvPr/>
          </p:nvGrpSpPr>
          <p:grpSpPr>
            <a:xfrm>
              <a:off x="5690978" y="1548503"/>
              <a:ext cx="2729708" cy="2105149"/>
              <a:chOff x="5690978" y="1548503"/>
              <a:chExt cx="2729708" cy="2105149"/>
            </a:xfrm>
          </p:grpSpPr>
          <mc:AlternateContent xmlns:mc="http://schemas.openxmlformats.org/markup-compatibility/2006" xmlns:a14="http://schemas.microsoft.com/office/drawing/2010/main">
            <mc:Choice Requires="a14">
              <p:sp>
                <p:nvSpPr>
                  <p:cNvPr id="19" name="TextBox 18"/>
                  <p:cNvSpPr txBox="1"/>
                  <p:nvPr/>
                </p:nvSpPr>
                <p:spPr>
                  <a:xfrm>
                    <a:off x="8049752" y="3464321"/>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049752" y="3464321"/>
                    <a:ext cx="370934" cy="184666"/>
                  </a:xfrm>
                  <a:prstGeom prst="rect">
                    <a:avLst/>
                  </a:prstGeom>
                  <a:blipFill rotWithShape="0">
                    <a:blip r:embed="rId11"/>
                    <a:stretch>
                      <a:fillRect l="-4918" r="-163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918396" y="3468986"/>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918396" y="3468986"/>
                    <a:ext cx="411010" cy="184666"/>
                  </a:xfrm>
                  <a:prstGeom prst="rect">
                    <a:avLst/>
                  </a:prstGeom>
                  <a:blipFill rotWithShape="0">
                    <a:blip r:embed="rId12"/>
                    <a:stretch>
                      <a:fillRect l="-597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711016" y="1548503"/>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711016" y="1548503"/>
                    <a:ext cx="370934" cy="184666"/>
                  </a:xfrm>
                  <a:prstGeom prst="rect">
                    <a:avLst/>
                  </a:prstGeom>
                  <a:blipFill rotWithShape="0">
                    <a:blip r:embed="rId11"/>
                    <a:stretch>
                      <a:fillRect l="-655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90978" y="2478626"/>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690978" y="2478626"/>
                    <a:ext cx="411010" cy="184666"/>
                  </a:xfrm>
                  <a:prstGeom prst="rect">
                    <a:avLst/>
                  </a:prstGeom>
                  <a:blipFill rotWithShape="0">
                    <a:blip r:embed="rId12"/>
                    <a:stretch>
                      <a:fillRect l="-5970" b="-13333"/>
                    </a:stretch>
                  </a:blipFill>
                </p:spPr>
                <p:txBody>
                  <a:bodyPr/>
                  <a:lstStyle/>
                  <a:p>
                    <a:r>
                      <a:rPr lang="en-US">
                        <a:noFill/>
                      </a:rPr>
                      <a:t> </a:t>
                    </a:r>
                  </a:p>
                </p:txBody>
              </p:sp>
            </mc:Fallback>
          </mc:AlternateContent>
        </p:grpSp>
        <p:grpSp>
          <p:nvGrpSpPr>
            <p:cNvPr id="34" name="Group 33"/>
            <p:cNvGrpSpPr/>
            <p:nvPr/>
          </p:nvGrpSpPr>
          <p:grpSpPr>
            <a:xfrm>
              <a:off x="3608173" y="688544"/>
              <a:ext cx="5363295" cy="5110894"/>
              <a:chOff x="1862551" y="2463299"/>
              <a:chExt cx="5371016" cy="5110894"/>
            </a:xfrm>
          </p:grpSpPr>
          <p:cxnSp>
            <p:nvCxnSpPr>
              <p:cNvPr id="35" name="Straight Arrow Connector 34"/>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4183982" y="2463299"/>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183982" y="2463299"/>
                    <a:ext cx="223394" cy="215444"/>
                  </a:xfrm>
                  <a:prstGeom prst="rect">
                    <a:avLst/>
                  </a:prstGeom>
                  <a:blipFill rotWithShape="0">
                    <a:blip r:embed="rId13"/>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014341" y="5270287"/>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014341" y="5270287"/>
                    <a:ext cx="219226" cy="215444"/>
                  </a:xfrm>
                  <a:prstGeom prst="rect">
                    <a:avLst/>
                  </a:prstGeom>
                  <a:blipFill rotWithShape="0">
                    <a:blip r:embed="rId14"/>
                    <a:stretch>
                      <a:fillRect l="-19444" r="-2778" b="-11111"/>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9082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24" name="Group 23"/>
          <p:cNvGrpSpPr/>
          <p:nvPr/>
        </p:nvGrpSpPr>
        <p:grpSpPr>
          <a:xfrm>
            <a:off x="4480716" y="1897084"/>
            <a:ext cx="3122170" cy="337785"/>
            <a:chOff x="4485009" y="1897084"/>
            <a:chExt cx="3122170" cy="337785"/>
          </a:xfrm>
        </p:grpSpPr>
        <p:cxnSp>
          <p:nvCxnSpPr>
            <p:cNvPr id="19" name="Straight Connector 18"/>
            <p:cNvCxnSpPr/>
            <p:nvPr/>
          </p:nvCxnSpPr>
          <p:spPr>
            <a:xfrm flipH="1">
              <a:off x="6182362" y="2130882"/>
              <a:ext cx="142481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485009" y="1897084"/>
                  <a:ext cx="1598964" cy="3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𝑧</m:t>
                                </m:r>
                              </m:e>
                              <m:sub>
                                <m:r>
                                  <a:rPr lang="en-US" sz="1200" i="1">
                                    <a:latin typeface="Cambria Math" panose="02040503050406030204" pitchFamily="18" charset="0"/>
                                  </a:rPr>
                                  <m:t>1−</m:t>
                                </m:r>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m:t>
                                </m:r>
                              </m:sub>
                            </m:sSub>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𝑧</m:t>
                                    </m:r>
                                  </m:e>
                                  <m:sub>
                                    <m:r>
                                      <a:rPr lang="en-US" sz="1200" b="0" i="1" smtClean="0">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𝑧</m:t>
                                    </m:r>
                                  </m:e>
                                  <m:sub>
                                    <m:r>
                                      <a:rPr lang="en-US" sz="1200" i="1">
                                        <a:latin typeface="Cambria Math" panose="02040503050406030204" pitchFamily="18" charset="0"/>
                                      </a:rPr>
                                      <m:t>1−</m:t>
                                    </m:r>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m:t>
                                    </m:r>
                                  </m:sub>
                                </m:sSub>
                              </m:num>
                              <m:den>
                                <m:r>
                                  <a:rPr lang="en-US" sz="1200" b="0" i="1" smtClean="0">
                                    <a:latin typeface="Cambria Math" panose="02040503050406030204" pitchFamily="18" charset="0"/>
                                    <a:ea typeface="Cambria Math" panose="02040503050406030204" pitchFamily="18" charset="0"/>
                                  </a:rPr>
                                  <m:t>2</m:t>
                                </m:r>
                              </m:den>
                            </m:f>
                          </m:e>
                          <m:sub/>
                        </m:sSub>
                      </m:oMath>
                    </m:oMathPara>
                  </a14:m>
                  <a:endParaRPr lang="en-US"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85009" y="1897084"/>
                  <a:ext cx="1598964" cy="337785"/>
                </a:xfrm>
                <a:prstGeom prst="rect">
                  <a:avLst/>
                </a:prstGeom>
                <a:blipFill rotWithShape="0">
                  <a:blip r:embed="rId6"/>
                  <a:stretch>
                    <a:fillRect l="-763" b="-714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953007" y="376210"/>
                <a:ext cx="2665986" cy="369332"/>
              </a:xfrm>
              <a:prstGeom prst="rect">
                <a:avLst/>
              </a:prstGeom>
            </p:spPr>
            <p:txBody>
              <a:bodyPr wrap="none">
                <a:spAutoFit/>
              </a:bodyPr>
              <a:lstStyle/>
              <a:p>
                <a:r>
                  <a:rPr lang="en-US" dirty="0" smtClean="0">
                    <a:ea typeface="Cambria Math" panose="02040503050406030204" pitchFamily="18" charset="0"/>
                  </a:rPr>
                  <a:t>Search for </a:t>
                </a:r>
                <a14:m>
                  <m:oMath xmlns:m="http://schemas.openxmlformats.org/officeDocument/2006/math">
                    <m:r>
                      <a:rPr lang="en-US" i="1">
                        <a:latin typeface="Cambria Math" panose="02040503050406030204" pitchFamily="18" charset="0"/>
                        <a:ea typeface="Cambria Math" panose="02040503050406030204" pitchFamily="18" charset="0"/>
                      </a:rPr>
                      <m:t>𝑀𝑎𝑥</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1</m:t>
                    </m:r>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953007" y="376210"/>
                <a:ext cx="2665986" cy="369332"/>
              </a:xfrm>
              <a:prstGeom prst="rect">
                <a:avLst/>
              </a:prstGeom>
              <a:blipFill rotWithShape="0">
                <a:blip r:embed="rId7"/>
                <a:stretch>
                  <a:fillRect l="-1826" t="-10000" b="-26667"/>
                </a:stretch>
              </a:blipFill>
            </p:spPr>
            <p:txBody>
              <a:bodyPr/>
              <a:lstStyle/>
              <a:p>
                <a:r>
                  <a:rPr lang="en-US">
                    <a:noFill/>
                  </a:rPr>
                  <a:t> </a:t>
                </a:r>
              </a:p>
            </p:txBody>
          </p:sp>
        </mc:Fallback>
      </mc:AlternateContent>
      <p:grpSp>
        <p:nvGrpSpPr>
          <p:cNvPr id="4" name="Group 3"/>
          <p:cNvGrpSpPr/>
          <p:nvPr/>
        </p:nvGrpSpPr>
        <p:grpSpPr>
          <a:xfrm>
            <a:off x="3608173" y="688544"/>
            <a:ext cx="5363295" cy="5110894"/>
            <a:chOff x="3608173" y="688544"/>
            <a:chExt cx="5363295" cy="5110894"/>
          </a:xfrm>
        </p:grpSpPr>
        <p:grpSp>
          <p:nvGrpSpPr>
            <p:cNvPr id="9" name="Group 8"/>
            <p:cNvGrpSpPr/>
            <p:nvPr/>
          </p:nvGrpSpPr>
          <p:grpSpPr>
            <a:xfrm>
              <a:off x="5663899" y="1531771"/>
              <a:ext cx="2755423" cy="2154759"/>
              <a:chOff x="5663899" y="1531771"/>
              <a:chExt cx="2755423" cy="2154759"/>
            </a:xfrm>
          </p:grpSpPr>
          <mc:AlternateContent xmlns:mc="http://schemas.openxmlformats.org/markup-compatibility/2006" xmlns:a14="http://schemas.microsoft.com/office/drawing/2010/main">
            <mc:Choice Requires="a14">
              <p:sp>
                <p:nvSpPr>
                  <p:cNvPr id="10" name="TextBox 9"/>
                  <p:cNvSpPr txBox="1"/>
                  <p:nvPr/>
                </p:nvSpPr>
                <p:spPr>
                  <a:xfrm>
                    <a:off x="8048388" y="3501864"/>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8048388" y="3501864"/>
                    <a:ext cx="370934" cy="184666"/>
                  </a:xfrm>
                  <a:prstGeom prst="rect">
                    <a:avLst/>
                  </a:prstGeom>
                  <a:blipFill rotWithShape="0">
                    <a:blip r:embed="rId8"/>
                    <a:stretch>
                      <a:fillRect l="-4918" r="-163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926428" y="3501864"/>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26428" y="3501864"/>
                    <a:ext cx="411010" cy="184666"/>
                  </a:xfrm>
                  <a:prstGeom prst="rect">
                    <a:avLst/>
                  </a:prstGeom>
                  <a:blipFill rotWithShape="0">
                    <a:blip r:embed="rId9"/>
                    <a:stretch>
                      <a:fillRect l="-4412"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84624" y="1531771"/>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684624" y="1531771"/>
                    <a:ext cx="370934" cy="184666"/>
                  </a:xfrm>
                  <a:prstGeom prst="rect">
                    <a:avLst/>
                  </a:prstGeom>
                  <a:blipFill rotWithShape="0">
                    <a:blip r:embed="rId10"/>
                    <a:stretch>
                      <a:fillRect l="-6667" r="-1667"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63899" y="2504254"/>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63899" y="2504254"/>
                    <a:ext cx="411010" cy="184666"/>
                  </a:xfrm>
                  <a:prstGeom prst="rect">
                    <a:avLst/>
                  </a:prstGeom>
                  <a:blipFill rotWithShape="0">
                    <a:blip r:embed="rId9"/>
                    <a:stretch>
                      <a:fillRect l="-4412" b="-13333"/>
                    </a:stretch>
                  </a:blipFill>
                </p:spPr>
                <p:txBody>
                  <a:bodyPr/>
                  <a:lstStyle/>
                  <a:p>
                    <a:r>
                      <a:rPr lang="en-US">
                        <a:noFill/>
                      </a:rPr>
                      <a:t> </a:t>
                    </a:r>
                  </a:p>
                </p:txBody>
              </p:sp>
            </mc:Fallback>
          </mc:AlternateContent>
        </p:grpSp>
        <p:grpSp>
          <p:nvGrpSpPr>
            <p:cNvPr id="20" name="Group 19"/>
            <p:cNvGrpSpPr/>
            <p:nvPr/>
          </p:nvGrpSpPr>
          <p:grpSpPr>
            <a:xfrm>
              <a:off x="3608173" y="688544"/>
              <a:ext cx="5363295" cy="5110894"/>
              <a:chOff x="1862551" y="2463299"/>
              <a:chExt cx="5371016" cy="5110894"/>
            </a:xfrm>
          </p:grpSpPr>
          <p:cxnSp>
            <p:nvCxnSpPr>
              <p:cNvPr id="22" name="Straight Arrow Connector 21"/>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183982" y="2463299"/>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83982" y="2463299"/>
                    <a:ext cx="223394" cy="215444"/>
                  </a:xfrm>
                  <a:prstGeom prst="rect">
                    <a:avLst/>
                  </a:prstGeom>
                  <a:blipFill rotWithShape="0">
                    <a:blip r:embed="rId11"/>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014341" y="5270287"/>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014341" y="5270287"/>
                    <a:ext cx="219226" cy="215444"/>
                  </a:xfrm>
                  <a:prstGeom prst="rect">
                    <a:avLst/>
                  </a:prstGeom>
                  <a:blipFill rotWithShape="0">
                    <a:blip r:embed="rId12"/>
                    <a:stretch>
                      <a:fillRect l="-19444" r="-2778" b="-11111"/>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1896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286000" y="571500"/>
            <a:ext cx="7620000" cy="5715000"/>
            <a:chOff x="2286000" y="571500"/>
            <a:chExt cx="7620000" cy="571500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34" name="Group 33"/>
            <p:cNvGrpSpPr/>
            <p:nvPr/>
          </p:nvGrpSpPr>
          <p:grpSpPr>
            <a:xfrm>
              <a:off x="3608173" y="687158"/>
              <a:ext cx="5363167" cy="5112280"/>
              <a:chOff x="3608173" y="687158"/>
              <a:chExt cx="5363167" cy="5112280"/>
            </a:xfrm>
          </p:grpSpPr>
          <p:grpSp>
            <p:nvGrpSpPr>
              <p:cNvPr id="4" name="Group 3"/>
              <p:cNvGrpSpPr/>
              <p:nvPr/>
            </p:nvGrpSpPr>
            <p:grpSpPr>
              <a:xfrm>
                <a:off x="5663923" y="1529623"/>
                <a:ext cx="2755399" cy="2156907"/>
                <a:chOff x="5663923" y="1529623"/>
                <a:chExt cx="2755399" cy="2156907"/>
              </a:xfrm>
            </p:grpSpPr>
            <mc:AlternateContent xmlns:mc="http://schemas.openxmlformats.org/markup-compatibility/2006" xmlns:a14="http://schemas.microsoft.com/office/drawing/2010/main">
              <mc:Choice Requires="a14">
                <p:sp>
                  <p:nvSpPr>
                    <p:cNvPr id="10" name="TextBox 9"/>
                    <p:cNvSpPr txBox="1"/>
                    <p:nvPr/>
                  </p:nvSpPr>
                  <p:spPr>
                    <a:xfrm>
                      <a:off x="8048388" y="3501864"/>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8048388" y="3501864"/>
                      <a:ext cx="370934" cy="184666"/>
                    </a:xfrm>
                    <a:prstGeom prst="rect">
                      <a:avLst/>
                    </a:prstGeom>
                    <a:blipFill rotWithShape="0">
                      <a:blip r:embed="rId4"/>
                      <a:stretch>
                        <a:fillRect l="-4918" r="-163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926428" y="3501864"/>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26428" y="3501864"/>
                      <a:ext cx="411010" cy="184666"/>
                    </a:xfrm>
                    <a:prstGeom prst="rect">
                      <a:avLst/>
                    </a:prstGeom>
                    <a:blipFill rotWithShape="0">
                      <a:blip r:embed="rId5"/>
                      <a:stretch>
                        <a:fillRect l="-4412"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83961" y="1529623"/>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683961" y="1529623"/>
                      <a:ext cx="370934" cy="184666"/>
                    </a:xfrm>
                    <a:prstGeom prst="rect">
                      <a:avLst/>
                    </a:prstGeom>
                    <a:blipFill rotWithShape="0">
                      <a:blip r:embed="rId4"/>
                      <a:stretch>
                        <a:fillRect l="-4918" r="-163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63923" y="2503764"/>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63923" y="2503764"/>
                      <a:ext cx="411010" cy="184666"/>
                    </a:xfrm>
                    <a:prstGeom prst="rect">
                      <a:avLst/>
                    </a:prstGeom>
                    <a:blipFill rotWithShape="0">
                      <a:blip r:embed="rId5"/>
                      <a:stretch>
                        <a:fillRect l="-4412" b="-13333"/>
                      </a:stretch>
                    </a:blipFill>
                  </p:spPr>
                  <p:txBody>
                    <a:bodyPr/>
                    <a:lstStyle/>
                    <a:p>
                      <a:r>
                        <a:rPr lang="en-US">
                          <a:noFill/>
                        </a:rPr>
                        <a:t> </a:t>
                      </a:r>
                    </a:p>
                  </p:txBody>
                </p:sp>
              </mc:Fallback>
            </mc:AlternateContent>
          </p:grpSp>
          <p:grpSp>
            <p:nvGrpSpPr>
              <p:cNvPr id="14" name="Group 13"/>
              <p:cNvGrpSpPr/>
              <p:nvPr/>
            </p:nvGrpSpPr>
            <p:grpSpPr>
              <a:xfrm>
                <a:off x="4475969" y="1897678"/>
                <a:ext cx="3126917" cy="337785"/>
                <a:chOff x="4480262" y="1897678"/>
                <a:chExt cx="3126917" cy="337785"/>
              </a:xfrm>
            </p:grpSpPr>
            <p:cxnSp>
              <p:nvCxnSpPr>
                <p:cNvPr id="15" name="Straight Connector 14"/>
                <p:cNvCxnSpPr/>
                <p:nvPr/>
              </p:nvCxnSpPr>
              <p:spPr>
                <a:xfrm flipH="1">
                  <a:off x="6182362" y="2130882"/>
                  <a:ext cx="142481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80262" y="1897678"/>
                      <a:ext cx="1598964" cy="3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𝑧</m:t>
                                    </m:r>
                                  </m:e>
                                  <m:sub>
                                    <m:r>
                                      <a:rPr lang="en-US" sz="1200" i="1">
                                        <a:latin typeface="Cambria Math" panose="02040503050406030204" pitchFamily="18" charset="0"/>
                                      </a:rPr>
                                      <m:t>1−</m:t>
                                    </m:r>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m:t>
                                    </m:r>
                                  </m:sub>
                                </m:sSub>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𝑧</m:t>
                                        </m:r>
                                      </m:e>
                                      <m:sub>
                                        <m:r>
                                          <a:rPr lang="en-US" sz="1200" b="0" i="1" smtClean="0">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𝑧</m:t>
                                        </m:r>
                                      </m:e>
                                      <m:sub>
                                        <m:r>
                                          <a:rPr lang="en-US" sz="1200" i="1">
                                            <a:latin typeface="Cambria Math" panose="02040503050406030204" pitchFamily="18" charset="0"/>
                                          </a:rPr>
                                          <m:t>1−</m:t>
                                        </m:r>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m:t>
                                        </m:r>
                                      </m:sub>
                                    </m:sSub>
                                  </m:num>
                                  <m:den>
                                    <m:r>
                                      <a:rPr lang="en-US" sz="1200" b="0" i="1" smtClean="0">
                                        <a:latin typeface="Cambria Math" panose="02040503050406030204" pitchFamily="18" charset="0"/>
                                        <a:ea typeface="Cambria Math" panose="02040503050406030204" pitchFamily="18" charset="0"/>
                                      </a:rPr>
                                      <m:t>2</m:t>
                                    </m:r>
                                  </m:den>
                                </m:f>
                              </m:e>
                              <m:sub/>
                            </m:sSub>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80262" y="1897678"/>
                      <a:ext cx="1598964" cy="337785"/>
                    </a:xfrm>
                    <a:prstGeom prst="rect">
                      <a:avLst/>
                    </a:prstGeom>
                    <a:blipFill rotWithShape="0">
                      <a:blip r:embed="rId6"/>
                      <a:stretch>
                        <a:fillRect l="-760" b="-7143"/>
                      </a:stretch>
                    </a:blipFill>
                  </p:spPr>
                  <p:txBody>
                    <a:bodyPr/>
                    <a:lstStyle/>
                    <a:p>
                      <a:r>
                        <a:rPr lang="en-US">
                          <a:noFill/>
                        </a:rPr>
                        <a:t> </a:t>
                      </a:r>
                    </a:p>
                  </p:txBody>
                </p:sp>
              </mc:Fallback>
            </mc:AlternateContent>
          </p:grpSp>
          <p:grpSp>
            <p:nvGrpSpPr>
              <p:cNvPr id="29" name="Group 28"/>
              <p:cNvGrpSpPr/>
              <p:nvPr/>
            </p:nvGrpSpPr>
            <p:grpSpPr>
              <a:xfrm>
                <a:off x="3608173" y="687158"/>
                <a:ext cx="5363167" cy="5112280"/>
                <a:chOff x="1862551" y="2461913"/>
                <a:chExt cx="5370884" cy="5112280"/>
              </a:xfrm>
            </p:grpSpPr>
            <p:cxnSp>
              <p:nvCxnSpPr>
                <p:cNvPr id="30" name="Straight Arrow Connector 29"/>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179953" y="2461913"/>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79953" y="2461913"/>
                      <a:ext cx="223394" cy="215444"/>
                    </a:xfrm>
                    <a:prstGeom prst="rect">
                      <a:avLst/>
                    </a:prstGeom>
                    <a:blipFill rotWithShape="0">
                      <a:blip r:embed="rId7"/>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014209" y="5275306"/>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7014209" y="5275306"/>
                      <a:ext cx="219226" cy="215444"/>
                    </a:xfrm>
                    <a:prstGeom prst="rect">
                      <a:avLst/>
                    </a:prstGeom>
                    <a:blipFill rotWithShape="0">
                      <a:blip r:embed="rId8"/>
                      <a:stretch>
                        <a:fillRect l="-19444" r="-2778" b="-11111"/>
                      </a:stretch>
                    </a:blipFill>
                  </p:spPr>
                  <p:txBody>
                    <a:bodyPr/>
                    <a:lstStyle/>
                    <a:p>
                      <a:r>
                        <a:rPr lang="en-US">
                          <a:noFill/>
                        </a:rPr>
                        <a:t> </a:t>
                      </a:r>
                    </a:p>
                  </p:txBody>
                </p:sp>
              </mc:Fallback>
            </mc:AlternateContent>
          </p:grpSp>
        </p:grpSp>
      </p:grpSp>
      <p:grpSp>
        <p:nvGrpSpPr>
          <p:cNvPr id="17" name="Group 16"/>
          <p:cNvGrpSpPr/>
          <p:nvPr/>
        </p:nvGrpSpPr>
        <p:grpSpPr>
          <a:xfrm>
            <a:off x="2967135" y="31948"/>
            <a:ext cx="6072871" cy="4931937"/>
            <a:chOff x="2151773" y="2794918"/>
            <a:chExt cx="6081611" cy="4938094"/>
          </a:xfrm>
        </p:grpSpPr>
        <p:cxnSp>
          <p:nvCxnSpPr>
            <p:cNvPr id="18" name="Straight Arrow Connector 17"/>
            <p:cNvCxnSpPr/>
            <p:nvPr/>
          </p:nvCxnSpPr>
          <p:spPr>
            <a:xfrm flipV="1">
              <a:off x="4426628" y="2856293"/>
              <a:ext cx="13798" cy="48767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51773" y="5201266"/>
              <a:ext cx="5781836" cy="262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156358" y="2794918"/>
                  <a:ext cx="270270" cy="215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2</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56358" y="2794918"/>
                  <a:ext cx="270270" cy="215713"/>
                </a:xfrm>
                <a:prstGeom prst="rect">
                  <a:avLst/>
                </a:prstGeom>
                <a:blipFill rotWithShape="0">
                  <a:blip r:embed="rId9"/>
                  <a:stretch>
                    <a:fillRect l="-15909" t="-2778" r="-1818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967288" y="5278953"/>
                  <a:ext cx="266096" cy="215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1</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67288" y="5278953"/>
                  <a:ext cx="266096" cy="215713"/>
                </a:xfrm>
                <a:prstGeom prst="rect">
                  <a:avLst/>
                </a:prstGeom>
                <a:blipFill rotWithShape="0">
                  <a:blip r:embed="rId10"/>
                  <a:stretch>
                    <a:fillRect l="-15909" t="-2778" r="-18182" b="-1111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953007" y="376210"/>
                <a:ext cx="2665986" cy="369332"/>
              </a:xfrm>
              <a:prstGeom prst="rect">
                <a:avLst/>
              </a:prstGeom>
            </p:spPr>
            <p:txBody>
              <a:bodyPr wrap="none">
                <a:spAutoFit/>
              </a:bodyPr>
              <a:lstStyle/>
              <a:p>
                <a:r>
                  <a:rPr lang="en-US" dirty="0" smtClean="0">
                    <a:ea typeface="Cambria Math" panose="02040503050406030204" pitchFamily="18" charset="0"/>
                  </a:rPr>
                  <a:t>Search for </a:t>
                </a:r>
                <a14:m>
                  <m:oMath xmlns:m="http://schemas.openxmlformats.org/officeDocument/2006/math">
                    <m:r>
                      <a:rPr lang="en-US" i="1">
                        <a:latin typeface="Cambria Math" panose="02040503050406030204" pitchFamily="18" charset="0"/>
                        <a:ea typeface="Cambria Math" panose="02040503050406030204" pitchFamily="18" charset="0"/>
                      </a:rPr>
                      <m:t>𝑀𝑎𝑥</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1</m:t>
                    </m:r>
                  </m:oMath>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953007" y="376210"/>
                <a:ext cx="2665986" cy="369332"/>
              </a:xfrm>
              <a:prstGeom prst="rect">
                <a:avLst/>
              </a:prstGeom>
              <a:blipFill rotWithShape="0">
                <a:blip r:embed="rId11"/>
                <a:stretch>
                  <a:fillRect l="-1826"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1121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2000" fill="hold"/>
                                        <p:tgtEl>
                                          <p:spTgt spid="3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53007" y="376210"/>
                <a:ext cx="2665986" cy="369332"/>
              </a:xfrm>
              <a:prstGeom prst="rect">
                <a:avLst/>
              </a:prstGeom>
            </p:spPr>
            <p:txBody>
              <a:bodyPr wrap="none">
                <a:spAutoFit/>
              </a:bodyPr>
              <a:lstStyle/>
              <a:p>
                <a:r>
                  <a:rPr lang="en-US" dirty="0" smtClean="0">
                    <a:ea typeface="Cambria Math" panose="02040503050406030204" pitchFamily="18" charset="0"/>
                  </a:rPr>
                  <a:t>Search for </a:t>
                </a:r>
                <a14:m>
                  <m:oMath xmlns:m="http://schemas.openxmlformats.org/officeDocument/2006/math">
                    <m:r>
                      <a:rPr lang="en-US" i="1">
                        <a:latin typeface="Cambria Math" panose="02040503050406030204" pitchFamily="18" charset="0"/>
                        <a:ea typeface="Cambria Math" panose="02040503050406030204" pitchFamily="18" charset="0"/>
                      </a:rPr>
                      <m:t>𝑀𝑎𝑥</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1</m:t>
                    </m:r>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953007" y="376210"/>
                <a:ext cx="2665986" cy="369332"/>
              </a:xfrm>
              <a:prstGeom prst="rect">
                <a:avLst/>
              </a:prstGeom>
              <a:blipFill rotWithShape="0">
                <a:blip r:embed="rId3"/>
                <a:stretch>
                  <a:fillRect l="-1826" t="-10000" b="-26667"/>
                </a:stretch>
              </a:blipFill>
            </p:spPr>
            <p:txBody>
              <a:bodyPr/>
              <a:lstStyle/>
              <a:p>
                <a:r>
                  <a:rPr lang="en-US">
                    <a:noFill/>
                  </a:rPr>
                  <a:t> </a:t>
                </a:r>
              </a:p>
            </p:txBody>
          </p:sp>
        </mc:Fallback>
      </mc:AlternateContent>
      <p:grpSp>
        <p:nvGrpSpPr>
          <p:cNvPr id="8" name="Group 7"/>
          <p:cNvGrpSpPr/>
          <p:nvPr/>
        </p:nvGrpSpPr>
        <p:grpSpPr>
          <a:xfrm rot="18898928">
            <a:off x="2286000" y="571500"/>
            <a:ext cx="7620000" cy="5715000"/>
            <a:chOff x="2286000" y="571500"/>
            <a:chExt cx="7620000" cy="5715000"/>
          </a:xfrm>
        </p:grpSpPr>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10" name="Group 9"/>
            <p:cNvGrpSpPr/>
            <p:nvPr/>
          </p:nvGrpSpPr>
          <p:grpSpPr>
            <a:xfrm>
              <a:off x="3608173" y="671652"/>
              <a:ext cx="5286997" cy="5127786"/>
              <a:chOff x="3608173" y="671652"/>
              <a:chExt cx="5286997" cy="5127786"/>
            </a:xfrm>
          </p:grpSpPr>
          <p:grpSp>
            <p:nvGrpSpPr>
              <p:cNvPr id="14" name="Group 13"/>
              <p:cNvGrpSpPr/>
              <p:nvPr/>
            </p:nvGrpSpPr>
            <p:grpSpPr>
              <a:xfrm>
                <a:off x="5649887" y="1544352"/>
                <a:ext cx="2777900" cy="2142179"/>
                <a:chOff x="5649887" y="1544352"/>
                <a:chExt cx="2777900" cy="2142179"/>
              </a:xfrm>
            </p:grpSpPr>
            <mc:AlternateContent xmlns:mc="http://schemas.openxmlformats.org/markup-compatibility/2006" xmlns:a14="http://schemas.microsoft.com/office/drawing/2010/main">
              <mc:Choice Requires="a14">
                <p:sp>
                  <p:nvSpPr>
                    <p:cNvPr id="20" name="TextBox 19"/>
                    <p:cNvSpPr txBox="1"/>
                    <p:nvPr/>
                  </p:nvSpPr>
                  <p:spPr>
                    <a:xfrm>
                      <a:off x="8056853" y="3501865"/>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056853" y="3501865"/>
                      <a:ext cx="370934" cy="184666"/>
                    </a:xfrm>
                    <a:prstGeom prst="rect">
                      <a:avLst/>
                    </a:prstGeom>
                    <a:blipFill rotWithShape="0">
                      <a:blip r:embed="rId5"/>
                      <a:stretch>
                        <a:fillRect r="-3030"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44278" y="3491325"/>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744278" y="3491325"/>
                      <a:ext cx="411010" cy="184666"/>
                    </a:xfrm>
                    <a:prstGeom prst="rect">
                      <a:avLst/>
                    </a:prstGeom>
                    <a:blipFill rotWithShape="0">
                      <a:blip r:embed="rId6"/>
                      <a:stretch>
                        <a:fillRect r="-2857"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713105" y="1544352"/>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713105" y="1544352"/>
                      <a:ext cx="370934" cy="184666"/>
                    </a:xfrm>
                    <a:prstGeom prst="rect">
                      <a:avLst/>
                    </a:prstGeom>
                    <a:blipFill rotWithShape="0">
                      <a:blip r:embed="rId7"/>
                      <a:stretch>
                        <a:fillRect r="-3030"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649887" y="2478201"/>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649887" y="2478201"/>
                      <a:ext cx="411010" cy="184666"/>
                    </a:xfrm>
                    <a:prstGeom prst="rect">
                      <a:avLst/>
                    </a:prstGeom>
                    <a:blipFill rotWithShape="0">
                      <a:blip r:embed="rId8"/>
                      <a:stretch>
                        <a:fillRect r="-1408" b="-1429"/>
                      </a:stretch>
                    </a:blipFill>
                  </p:spPr>
                  <p:txBody>
                    <a:bodyPr/>
                    <a:lstStyle/>
                    <a:p>
                      <a:r>
                        <a:rPr lang="en-US">
                          <a:noFill/>
                        </a:rPr>
                        <a:t> </a:t>
                      </a:r>
                    </a:p>
                  </p:txBody>
                </p:sp>
              </mc:Fallback>
            </mc:AlternateContent>
          </p:grpSp>
          <p:grpSp>
            <p:nvGrpSpPr>
              <p:cNvPr id="15" name="Group 14"/>
              <p:cNvGrpSpPr/>
              <p:nvPr/>
            </p:nvGrpSpPr>
            <p:grpSpPr>
              <a:xfrm>
                <a:off x="3608173" y="671652"/>
                <a:ext cx="5286997" cy="5127786"/>
                <a:chOff x="1862551" y="2446407"/>
                <a:chExt cx="5294608" cy="5127786"/>
              </a:xfrm>
            </p:grpSpPr>
            <p:cxnSp>
              <p:nvCxnSpPr>
                <p:cNvPr id="16" name="Straight Arrow Connector 15"/>
                <p:cNvCxnSpPr/>
                <p:nvPr/>
              </p:nvCxnSpPr>
              <p:spPr>
                <a:xfrm flipV="1">
                  <a:off x="443646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168316" y="2446407"/>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68316" y="2446407"/>
                      <a:ext cx="223394" cy="215444"/>
                    </a:xfrm>
                    <a:prstGeom prst="rect">
                      <a:avLst/>
                    </a:prstGeom>
                    <a:blipFill rotWithShape="0">
                      <a:blip r:embed="rId9"/>
                      <a:stretch>
                        <a:fillRect l="-3846" r="-7692"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937933" y="5302647"/>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937933" y="5302647"/>
                      <a:ext cx="219226" cy="215444"/>
                    </a:xfrm>
                    <a:prstGeom prst="rect">
                      <a:avLst/>
                    </a:prstGeom>
                    <a:blipFill rotWithShape="0">
                      <a:blip r:embed="rId10"/>
                      <a:stretch>
                        <a:fillRect l="-3846" r="-5769" b="-9804"/>
                      </a:stretch>
                    </a:blipFill>
                  </p:spPr>
                  <p:txBody>
                    <a:bodyPr/>
                    <a:lstStyle/>
                    <a:p>
                      <a:r>
                        <a:rPr lang="en-US">
                          <a:noFill/>
                        </a:rPr>
                        <a:t> </a:t>
                      </a:r>
                    </a:p>
                  </p:txBody>
                </p:sp>
              </mc:Fallback>
            </mc:AlternateContent>
          </p:grpSp>
        </p:grpSp>
        <p:grpSp>
          <p:nvGrpSpPr>
            <p:cNvPr id="11" name="Group 10"/>
            <p:cNvGrpSpPr/>
            <p:nvPr/>
          </p:nvGrpSpPr>
          <p:grpSpPr>
            <a:xfrm>
              <a:off x="4501360" y="1913067"/>
              <a:ext cx="3101526" cy="337785"/>
              <a:chOff x="4505653" y="1913067"/>
              <a:chExt cx="3101526" cy="337785"/>
            </a:xfrm>
          </p:grpSpPr>
          <p:cxnSp>
            <p:nvCxnSpPr>
              <p:cNvPr id="12" name="Straight Connector 11"/>
              <p:cNvCxnSpPr/>
              <p:nvPr/>
            </p:nvCxnSpPr>
            <p:spPr>
              <a:xfrm flipH="1">
                <a:off x="6182362" y="2130882"/>
                <a:ext cx="142481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505653" y="1913067"/>
                    <a:ext cx="1598964" cy="3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𝑧</m:t>
                                  </m:r>
                                </m:e>
                                <m:sub>
                                  <m:r>
                                    <a:rPr lang="en-US" sz="1200" i="1">
                                      <a:latin typeface="Cambria Math" panose="02040503050406030204" pitchFamily="18" charset="0"/>
                                    </a:rPr>
                                    <m:t>1−</m:t>
                                  </m:r>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m:t>
                                  </m:r>
                                </m:sub>
                              </m:sSub>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𝑧</m:t>
                                      </m:r>
                                    </m:e>
                                    <m:sub>
                                      <m:r>
                                        <a:rPr lang="en-US" sz="1200" b="0" i="1" smtClean="0">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𝑧</m:t>
                                      </m:r>
                                    </m:e>
                                    <m:sub>
                                      <m:r>
                                        <a:rPr lang="en-US" sz="1200" i="1">
                                          <a:latin typeface="Cambria Math" panose="02040503050406030204" pitchFamily="18" charset="0"/>
                                        </a:rPr>
                                        <m:t>1−</m:t>
                                      </m:r>
                                      <m:r>
                                        <a:rPr lang="en-US" sz="1200" i="1">
                                          <a:latin typeface="Cambria Math" panose="02040503050406030204" pitchFamily="18" charset="0"/>
                                          <a:ea typeface="Cambria Math" panose="02040503050406030204" pitchFamily="18" charset="0"/>
                                        </a:rPr>
                                        <m:t>𝛼</m:t>
                                      </m:r>
                                      <m:r>
                                        <a:rPr lang="en-US" sz="1200" i="1">
                                          <a:latin typeface="Cambria Math" panose="02040503050406030204" pitchFamily="18" charset="0"/>
                                          <a:ea typeface="Cambria Math" panose="02040503050406030204" pitchFamily="18" charset="0"/>
                                        </a:rPr>
                                        <m:t>′′</m:t>
                                      </m:r>
                                    </m:sub>
                                  </m:sSub>
                                </m:num>
                                <m:den>
                                  <m:r>
                                    <a:rPr lang="en-US" sz="1200" b="0" i="1" smtClean="0">
                                      <a:latin typeface="Cambria Math" panose="02040503050406030204" pitchFamily="18" charset="0"/>
                                      <a:ea typeface="Cambria Math" panose="02040503050406030204" pitchFamily="18" charset="0"/>
                                    </a:rPr>
                                    <m:t>2</m:t>
                                  </m:r>
                                </m:den>
                              </m:f>
                            </m:e>
                            <m:sub/>
                          </m:sSub>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505653" y="1913067"/>
                    <a:ext cx="1598964" cy="337785"/>
                  </a:xfrm>
                  <a:prstGeom prst="rect">
                    <a:avLst/>
                  </a:prstGeom>
                  <a:blipFill rotWithShape="0">
                    <a:blip r:embed="rId11"/>
                    <a:stretch>
                      <a:fillRect/>
                    </a:stretch>
                  </a:blipFill>
                </p:spPr>
                <p:txBody>
                  <a:bodyPr/>
                  <a:lstStyle/>
                  <a:p>
                    <a:r>
                      <a:rPr lang="en-US">
                        <a:noFill/>
                      </a:rPr>
                      <a:t> </a:t>
                    </a:r>
                  </a:p>
                </p:txBody>
              </p:sp>
            </mc:Fallback>
          </mc:AlternateContent>
        </p:grpSp>
      </p:grpSp>
      <p:cxnSp>
        <p:nvCxnSpPr>
          <p:cNvPr id="25" name="Straight Connector 24"/>
          <p:cNvCxnSpPr/>
          <p:nvPr/>
        </p:nvCxnSpPr>
        <p:spPr>
          <a:xfrm flipH="1">
            <a:off x="6148873" y="1561262"/>
            <a:ext cx="18662" cy="90026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598587" y="2612646"/>
                <a:ext cx="930448" cy="3699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FF0000"/>
                              </a:solidFill>
                              <a:latin typeface="Cambria Math" panose="02040503050406030204" pitchFamily="18" charset="0"/>
                            </a:rPr>
                          </m:ctrlPr>
                        </m:fPr>
                        <m:num>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r>
                            <a:rPr lang="en-US" sz="1200" b="0" i="1" smtClean="0">
                              <a:solidFill>
                                <a:srgbClr val="FF0000"/>
                              </a:solidFill>
                              <a:latin typeface="Cambria Math" panose="02040503050406030204" pitchFamily="18" charset="0"/>
                            </a:rPr>
                            <m:t>+</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num>
                        <m:den>
                          <m:r>
                            <a:rPr lang="en-US" sz="1200" b="0" i="1" smtClean="0">
                              <a:solidFill>
                                <a:srgbClr val="FF0000"/>
                              </a:solidFill>
                              <a:latin typeface="Cambria Math" panose="02040503050406030204" pitchFamily="18" charset="0"/>
                            </a:rPr>
                            <m:t>2</m:t>
                          </m:r>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den>
                      </m:f>
                    </m:oMath>
                  </m:oMathPara>
                </a14:m>
                <a:endParaRPr lang="en-US"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598587" y="2612646"/>
                <a:ext cx="930448" cy="369973"/>
              </a:xfrm>
              <a:prstGeom prst="rect">
                <a:avLst/>
              </a:prstGeom>
              <a:blipFill rotWithShape="0">
                <a:blip r:embed="rId12"/>
                <a:stretch>
                  <a:fillRect l="-1307" t="-1667" b="-13333"/>
                </a:stretch>
              </a:blipFill>
            </p:spPr>
            <p:txBody>
              <a:bodyPr/>
              <a:lstStyle/>
              <a:p>
                <a:r>
                  <a:rPr lang="en-US">
                    <a:noFill/>
                  </a:rPr>
                  <a:t> </a:t>
                </a:r>
              </a:p>
            </p:txBody>
          </p:sp>
        </mc:Fallback>
      </mc:AlternateContent>
      <p:cxnSp>
        <p:nvCxnSpPr>
          <p:cNvPr id="30" name="Straight Connector 29"/>
          <p:cNvCxnSpPr/>
          <p:nvPr/>
        </p:nvCxnSpPr>
        <p:spPr>
          <a:xfrm flipH="1">
            <a:off x="6832850" y="1552372"/>
            <a:ext cx="18662" cy="90026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6632978" y="2612646"/>
                <a:ext cx="2009396" cy="3699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FF0000"/>
                              </a:solidFill>
                              <a:latin typeface="Cambria Math" panose="02040503050406030204" pitchFamily="18" charset="0"/>
                            </a:rPr>
                          </m:ctrlPr>
                        </m:fPr>
                        <m:num>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r>
                            <a:rPr lang="en-US" sz="1200" b="0" i="1" smtClean="0">
                              <a:solidFill>
                                <a:srgbClr val="FF0000"/>
                              </a:solidFill>
                              <a:latin typeface="Cambria Math" panose="02040503050406030204" pitchFamily="18" charset="0"/>
                            </a:rPr>
                            <m:t>+</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num>
                        <m:den>
                          <m:r>
                            <a:rPr lang="en-US" sz="1200" b="0" i="1" smtClean="0">
                              <a:solidFill>
                                <a:srgbClr val="FF0000"/>
                              </a:solidFill>
                              <a:latin typeface="Cambria Math" panose="02040503050406030204" pitchFamily="18" charset="0"/>
                            </a:rPr>
                            <m:t>2</m:t>
                          </m:r>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den>
                      </m:f>
                      <m:r>
                        <a:rPr lang="en-US" sz="1200" b="0" i="1" smtClean="0">
                          <a:solidFill>
                            <a:srgbClr val="FF0000"/>
                          </a:solidFill>
                          <a:latin typeface="Cambria Math" panose="02040503050406030204" pitchFamily="18" charset="0"/>
                        </a:rPr>
                        <m:t>+</m:t>
                      </m:r>
                      <m:f>
                        <m:fPr>
                          <m:ctrlPr>
                            <a:rPr lang="en-US" sz="1200" b="0" i="1" smtClean="0">
                              <a:solidFill>
                                <a:srgbClr val="FF0000"/>
                              </a:solidFill>
                              <a:latin typeface="Cambria Math" panose="02040503050406030204" pitchFamily="18" charset="0"/>
                            </a:rPr>
                          </m:ctrlPr>
                        </m:fPr>
                        <m:num>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r>
                            <a:rPr lang="en-US" sz="1200" b="0" i="1" smtClean="0">
                              <a:solidFill>
                                <a:srgbClr val="FF0000"/>
                              </a:solidFill>
                              <a:latin typeface="Cambria Math" panose="02040503050406030204" pitchFamily="18" charset="0"/>
                            </a:rPr>
                            <m:t>−</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num>
                        <m:den>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den>
                      </m:f>
                    </m:oMath>
                  </m:oMathPara>
                </a14:m>
                <a:endParaRPr lang="en-US"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632978" y="2612646"/>
                <a:ext cx="2009396" cy="369973"/>
              </a:xfrm>
              <a:prstGeom prst="rect">
                <a:avLst/>
              </a:prstGeom>
              <a:blipFill rotWithShape="0">
                <a:blip r:embed="rId13"/>
                <a:stretch>
                  <a:fillRect l="-606" t="-1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358531" y="5673005"/>
                <a:ext cx="8453596" cy="609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𝑀𝑎𝑥</m:t>
                      </m:r>
                      <m:r>
                        <a:rPr lang="en-US" i="1" smtClean="0">
                          <a:latin typeface="Cambria Math" panose="02040503050406030204" pitchFamily="18" charset="0"/>
                        </a:rPr>
                        <m:t> 1 ≤</m:t>
                      </m:r>
                      <m:sSup>
                        <m:sSupPr>
                          <m:ctrlPr>
                            <a:rPr lang="en-US"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0,1</m:t>
                                  </m:r>
                                </m:e>
                              </m:d>
                            </m:sub>
                          </m:sSub>
                          <m:r>
                            <a:rPr lang="en-US" b="0" i="1" smtClean="0">
                              <a:latin typeface="Cambria Math" panose="02040503050406030204" pitchFamily="18" charset="0"/>
                            </a:rPr>
                            <m:t>(</m:t>
                          </m:r>
                          <m:r>
                            <a:rPr lang="en-US" i="1">
                              <a:latin typeface="Cambria Math" panose="02040503050406030204" pitchFamily="18" charset="0"/>
                            </a:rPr>
                            <m:t>𝑍</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2</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0,1</m:t>
                                  </m:r>
                                </m:e>
                              </m:d>
                            </m:sub>
                          </m:sSub>
                          <m:r>
                            <a:rPr lang="en-US" b="0" i="1" smtClean="0">
                              <a:latin typeface="Cambria Math" panose="02040503050406030204" pitchFamily="18" charset="0"/>
                            </a:rPr>
                            <m:t>(</m:t>
                          </m:r>
                          <m:r>
                            <a:rPr lang="en-US" i="1">
                              <a:latin typeface="Cambria Math" panose="02040503050406030204" pitchFamily="18" charset="0"/>
                            </a:rPr>
                            <m:t>𝑍</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num>
                            <m:den>
                              <m:r>
                                <a:rPr lang="en-US" i="1">
                                  <a:latin typeface="Cambria Math" panose="02040503050406030204" pitchFamily="18" charset="0"/>
                                  <a:ea typeface="Cambria Math" panose="02040503050406030204" pitchFamily="18" charset="0"/>
                                </a:rPr>
                                <m:t>2</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b="0" i="1" smtClean="0">
                              <a:latin typeface="Cambria Math" panose="02040503050406030204" pitchFamily="18" charset="0"/>
                            </a:rPr>
                            <m:t>)</m:t>
                          </m:r>
                          <m:r>
                            <a:rPr lang="en-US" i="1">
                              <a:latin typeface="Cambria Math" panose="02040503050406030204" pitchFamily="18" charset="0"/>
                            </a:rPr>
                            <m:t>]</m:t>
                          </m:r>
                          <m:r>
                            <m:rPr>
                              <m:nor/>
                            </m:rPr>
                            <a:rPr lang="en-US" dirty="0"/>
                            <m:t> </m:t>
                          </m:r>
                        </m:e>
                        <m:sup>
                          <m:r>
                            <a:rPr lang="en-US" b="0" i="1" smtClean="0">
                              <a:latin typeface="Cambria Math" panose="02040503050406030204" pitchFamily="18" charset="0"/>
                            </a:rPr>
                            <m:t>2</m:t>
                          </m:r>
                        </m:sup>
                      </m:sSup>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358531" y="5673005"/>
                <a:ext cx="8453596" cy="609719"/>
              </a:xfrm>
              <a:prstGeom prst="rect">
                <a:avLst/>
              </a:prstGeom>
              <a:blipFill rotWithShape="0">
                <a:blip r:embed="rId14"/>
                <a:stretch>
                  <a:fillRect/>
                </a:stretch>
              </a:blipFill>
            </p:spPr>
            <p:txBody>
              <a:bodyPr/>
              <a:lstStyle/>
              <a:p>
                <a:r>
                  <a:rPr lang="en-US">
                    <a:noFill/>
                  </a:rPr>
                  <a:t> </a:t>
                </a:r>
              </a:p>
            </p:txBody>
          </p:sp>
        </mc:Fallback>
      </mc:AlternateContent>
      <p:grpSp>
        <p:nvGrpSpPr>
          <p:cNvPr id="37" name="Group 36"/>
          <p:cNvGrpSpPr/>
          <p:nvPr/>
        </p:nvGrpSpPr>
        <p:grpSpPr>
          <a:xfrm>
            <a:off x="2967135" y="31948"/>
            <a:ext cx="6067402" cy="4931937"/>
            <a:chOff x="2151773" y="2794918"/>
            <a:chExt cx="6076134" cy="4938094"/>
          </a:xfrm>
        </p:grpSpPr>
        <p:cxnSp>
          <p:nvCxnSpPr>
            <p:cNvPr id="38" name="Straight Arrow Connector 37"/>
            <p:cNvCxnSpPr/>
            <p:nvPr/>
          </p:nvCxnSpPr>
          <p:spPr>
            <a:xfrm flipV="1">
              <a:off x="4426628" y="2856293"/>
              <a:ext cx="13798" cy="48767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151773" y="5201266"/>
              <a:ext cx="5781836" cy="262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156358" y="2794918"/>
                  <a:ext cx="270270" cy="215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2</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156358" y="2794918"/>
                  <a:ext cx="270270" cy="215713"/>
                </a:xfrm>
                <a:prstGeom prst="rect">
                  <a:avLst/>
                </a:prstGeom>
                <a:blipFill rotWithShape="0">
                  <a:blip r:embed="rId15"/>
                  <a:stretch>
                    <a:fillRect l="-15909" t="-2778" r="-1818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961811" y="5278111"/>
                  <a:ext cx="266096" cy="215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1</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961811" y="5278111"/>
                  <a:ext cx="266096" cy="215713"/>
                </a:xfrm>
                <a:prstGeom prst="rect">
                  <a:avLst/>
                </a:prstGeom>
                <a:blipFill rotWithShape="0">
                  <a:blip r:embed="rId16"/>
                  <a:stretch>
                    <a:fillRect l="-15909" t="-2857" r="-18182" b="-14286"/>
                  </a:stretch>
                </a:blipFill>
              </p:spPr>
              <p:txBody>
                <a:bodyPr/>
                <a:lstStyle/>
                <a:p>
                  <a:r>
                    <a:rPr lang="en-US">
                      <a:noFill/>
                    </a:rPr>
                    <a:t> </a:t>
                  </a:r>
                </a:p>
              </p:txBody>
            </p:sp>
          </mc:Fallback>
        </mc:AlternateContent>
      </p:grpSp>
    </p:spTree>
    <p:extLst>
      <p:ext uri="{BB962C8B-B14F-4D97-AF65-F5344CB8AC3E}">
        <p14:creationId xmlns:p14="http://schemas.microsoft.com/office/powerpoint/2010/main" val="19076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953007" y="376210"/>
                <a:ext cx="2654766" cy="369332"/>
              </a:xfrm>
              <a:prstGeom prst="rect">
                <a:avLst/>
              </a:prstGeom>
            </p:spPr>
            <p:txBody>
              <a:bodyPr wrap="none">
                <a:spAutoFit/>
              </a:bodyPr>
              <a:lstStyle/>
              <a:p>
                <a:r>
                  <a:rPr lang="en-US" dirty="0" smtClean="0">
                    <a:ea typeface="Cambria Math" panose="02040503050406030204" pitchFamily="18" charset="0"/>
                  </a:rPr>
                  <a:t>Search for </a:t>
                </a:r>
                <a14:m>
                  <m:oMath xmlns:m="http://schemas.openxmlformats.org/officeDocument/2006/math">
                    <m:r>
                      <a:rPr lang="en-US" i="1">
                        <a:latin typeface="Cambria Math" panose="02040503050406030204" pitchFamily="18" charset="0"/>
                        <a:ea typeface="Cambria Math" panose="02040503050406030204" pitchFamily="18" charset="0"/>
                      </a:rPr>
                      <m:t>𝑀𝑎𝑥</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m:t>
                    </m:r>
                  </m:oMath>
                </a14:m>
                <a:r>
                  <a:rPr lang="en-US" dirty="0" smtClean="0"/>
                  <a:t>2</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953007" y="376210"/>
                <a:ext cx="2654766" cy="369332"/>
              </a:xfrm>
              <a:prstGeom prst="rect">
                <a:avLst/>
              </a:prstGeom>
              <a:blipFill rotWithShape="0">
                <a:blip r:embed="rId6"/>
                <a:stretch>
                  <a:fillRect l="-1835" t="-10000" r="-11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690979" y="1469466"/>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690979" y="1469466"/>
                <a:ext cx="370934" cy="184666"/>
              </a:xfrm>
              <a:prstGeom prst="rect">
                <a:avLst/>
              </a:prstGeom>
              <a:blipFill rotWithShape="0">
                <a:blip r:embed="rId7"/>
                <a:stretch>
                  <a:fillRect l="-6667" r="-1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90979" y="2339612"/>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690979" y="2339612"/>
                <a:ext cx="411010" cy="184666"/>
              </a:xfrm>
              <a:prstGeom prst="rect">
                <a:avLst/>
              </a:prstGeom>
              <a:blipFill rotWithShape="0">
                <a:blip r:embed="rId8"/>
                <a:stretch>
                  <a:fillRect l="-597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883720" y="3429000"/>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883720" y="3429000"/>
                <a:ext cx="411010" cy="184666"/>
              </a:xfrm>
              <a:prstGeom prst="rect">
                <a:avLst/>
              </a:prstGeom>
              <a:blipFill rotWithShape="0">
                <a:blip r:embed="rId9"/>
                <a:stretch>
                  <a:fillRect l="-441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049752" y="3464321"/>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049752" y="3464321"/>
                <a:ext cx="370934" cy="184666"/>
              </a:xfrm>
              <a:prstGeom prst="rect">
                <a:avLst/>
              </a:prstGeom>
              <a:blipFill rotWithShape="0">
                <a:blip r:embed="rId7"/>
                <a:stretch>
                  <a:fillRect l="-4918" r="-1639" b="-9677"/>
                </a:stretch>
              </a:blipFill>
            </p:spPr>
            <p:txBody>
              <a:bodyPr/>
              <a:lstStyle/>
              <a:p>
                <a:r>
                  <a:rPr lang="en-US">
                    <a:noFill/>
                  </a:rPr>
                  <a:t> </a:t>
                </a:r>
              </a:p>
            </p:txBody>
          </p:sp>
        </mc:Fallback>
      </mc:AlternateContent>
      <p:grpSp>
        <p:nvGrpSpPr>
          <p:cNvPr id="25" name="Group 24"/>
          <p:cNvGrpSpPr/>
          <p:nvPr/>
        </p:nvGrpSpPr>
        <p:grpSpPr>
          <a:xfrm>
            <a:off x="3608173" y="688544"/>
            <a:ext cx="5363295" cy="5110894"/>
            <a:chOff x="1862551" y="2463299"/>
            <a:chExt cx="5371016" cy="5110894"/>
          </a:xfrm>
        </p:grpSpPr>
        <p:cxnSp>
          <p:nvCxnSpPr>
            <p:cNvPr id="26" name="Straight Arrow Connector 25"/>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183982" y="2463299"/>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183982" y="2463299"/>
                  <a:ext cx="223394" cy="215444"/>
                </a:xfrm>
                <a:prstGeom prst="rect">
                  <a:avLst/>
                </a:prstGeom>
                <a:blipFill rotWithShape="0">
                  <a:blip r:embed="rId10"/>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014341" y="5270287"/>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014341" y="5270287"/>
                  <a:ext cx="219226" cy="215444"/>
                </a:xfrm>
                <a:prstGeom prst="rect">
                  <a:avLst/>
                </a:prstGeom>
                <a:blipFill rotWithShape="0">
                  <a:blip r:embed="rId11"/>
                  <a:stretch>
                    <a:fillRect l="-19444" r="-2778" b="-11111"/>
                  </a:stretch>
                </a:blipFill>
              </p:spPr>
              <p:txBody>
                <a:bodyPr/>
                <a:lstStyle/>
                <a:p>
                  <a:r>
                    <a:rPr lang="en-US">
                      <a:noFill/>
                    </a:rPr>
                    <a:t> </a:t>
                  </a:r>
                </a:p>
              </p:txBody>
            </p:sp>
          </mc:Fallback>
        </mc:AlternateContent>
      </p:grpSp>
    </p:spTree>
    <p:extLst>
      <p:ext uri="{BB962C8B-B14F-4D97-AF65-F5344CB8AC3E}">
        <p14:creationId xmlns:p14="http://schemas.microsoft.com/office/powerpoint/2010/main" val="274944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86000" y="571500"/>
            <a:ext cx="7620000" cy="5715000"/>
            <a:chOff x="2286000" y="571500"/>
            <a:chExt cx="7620000" cy="571500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2" name="Group 1"/>
            <p:cNvGrpSpPr/>
            <p:nvPr/>
          </p:nvGrpSpPr>
          <p:grpSpPr>
            <a:xfrm>
              <a:off x="3608173" y="694251"/>
              <a:ext cx="5363168" cy="5105187"/>
              <a:chOff x="3608173" y="694251"/>
              <a:chExt cx="5363168" cy="5105187"/>
            </a:xfrm>
          </p:grpSpPr>
          <p:grpSp>
            <p:nvGrpSpPr>
              <p:cNvPr id="9" name="Group 8"/>
              <p:cNvGrpSpPr/>
              <p:nvPr/>
            </p:nvGrpSpPr>
            <p:grpSpPr>
              <a:xfrm>
                <a:off x="5690979" y="1469466"/>
                <a:ext cx="2729707" cy="2179521"/>
                <a:chOff x="5690979" y="1469466"/>
                <a:chExt cx="2729707" cy="2179521"/>
              </a:xfrm>
            </p:grpSpPr>
            <mc:AlternateContent xmlns:mc="http://schemas.openxmlformats.org/markup-compatibility/2006" xmlns:a14="http://schemas.microsoft.com/office/drawing/2010/main">
              <mc:Choice Requires="a14">
                <p:sp>
                  <p:nvSpPr>
                    <p:cNvPr id="10" name="TextBox 9"/>
                    <p:cNvSpPr txBox="1"/>
                    <p:nvPr/>
                  </p:nvSpPr>
                  <p:spPr>
                    <a:xfrm>
                      <a:off x="8049752" y="3464321"/>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8049752" y="3464321"/>
                      <a:ext cx="370934" cy="184666"/>
                    </a:xfrm>
                    <a:prstGeom prst="rect">
                      <a:avLst/>
                    </a:prstGeom>
                    <a:blipFill rotWithShape="0">
                      <a:blip r:embed="rId4"/>
                      <a:stretch>
                        <a:fillRect l="-4918" r="-1639"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83720" y="3429000"/>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883720" y="3429000"/>
                      <a:ext cx="411010" cy="184666"/>
                    </a:xfrm>
                    <a:prstGeom prst="rect">
                      <a:avLst/>
                    </a:prstGeom>
                    <a:blipFill rotWithShape="0">
                      <a:blip r:embed="rId5"/>
                      <a:stretch>
                        <a:fillRect l="-441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90979" y="1469466"/>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690979" y="1469466"/>
                      <a:ext cx="370934" cy="184666"/>
                    </a:xfrm>
                    <a:prstGeom prst="rect">
                      <a:avLst/>
                    </a:prstGeom>
                    <a:blipFill rotWithShape="0">
                      <a:blip r:embed="rId4"/>
                      <a:stretch>
                        <a:fillRect l="-6667" r="-1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90979" y="2339612"/>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90979" y="2339612"/>
                      <a:ext cx="411010" cy="184666"/>
                    </a:xfrm>
                    <a:prstGeom prst="rect">
                      <a:avLst/>
                    </a:prstGeom>
                    <a:blipFill rotWithShape="0">
                      <a:blip r:embed="rId6"/>
                      <a:stretch>
                        <a:fillRect l="-5970" b="-13333"/>
                      </a:stretch>
                    </a:blipFill>
                  </p:spPr>
                  <p:txBody>
                    <a:bodyPr/>
                    <a:lstStyle/>
                    <a:p>
                      <a:r>
                        <a:rPr lang="en-US">
                          <a:noFill/>
                        </a:rPr>
                        <a:t> </a:t>
                      </a:r>
                    </a:p>
                  </p:txBody>
                </p:sp>
              </mc:Fallback>
            </mc:AlternateContent>
          </p:grpSp>
          <p:grpSp>
            <p:nvGrpSpPr>
              <p:cNvPr id="23" name="Group 22"/>
              <p:cNvGrpSpPr/>
              <p:nvPr/>
            </p:nvGrpSpPr>
            <p:grpSpPr>
              <a:xfrm>
                <a:off x="3608173" y="694251"/>
                <a:ext cx="5363168" cy="5105187"/>
                <a:chOff x="1862551" y="2469006"/>
                <a:chExt cx="5370884" cy="5105187"/>
              </a:xfrm>
            </p:grpSpPr>
            <p:cxnSp>
              <p:nvCxnSpPr>
                <p:cNvPr id="24" name="Straight Arrow Connector 23"/>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184719" y="2469006"/>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184719" y="2469006"/>
                      <a:ext cx="223394" cy="215444"/>
                    </a:xfrm>
                    <a:prstGeom prst="rect">
                      <a:avLst/>
                    </a:prstGeom>
                    <a:blipFill rotWithShape="0">
                      <a:blip r:embed="rId7"/>
                      <a:stretch>
                        <a:fillRect l="-18919" r="-270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014209" y="5275306"/>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014209" y="5275306"/>
                      <a:ext cx="219226" cy="215444"/>
                    </a:xfrm>
                    <a:prstGeom prst="rect">
                      <a:avLst/>
                    </a:prstGeom>
                    <a:blipFill rotWithShape="0">
                      <a:blip r:embed="rId8"/>
                      <a:stretch>
                        <a:fillRect l="-19444" r="-2778" b="-11111"/>
                      </a:stretch>
                    </a:blipFill>
                  </p:spPr>
                  <p:txBody>
                    <a:bodyPr/>
                    <a:lstStyle/>
                    <a:p>
                      <a:r>
                        <a:rPr lang="en-US">
                          <a:noFill/>
                        </a:rPr>
                        <a:t> </a:t>
                      </a:r>
                    </a:p>
                  </p:txBody>
                </p:sp>
              </mc:Fallback>
            </mc:AlternateContent>
          </p:grpSp>
        </p:grpSp>
      </p:grpSp>
      <p:grpSp>
        <p:nvGrpSpPr>
          <p:cNvPr id="18" name="Group 17"/>
          <p:cNvGrpSpPr/>
          <p:nvPr/>
        </p:nvGrpSpPr>
        <p:grpSpPr>
          <a:xfrm>
            <a:off x="2968584" y="128284"/>
            <a:ext cx="5262629" cy="5000166"/>
            <a:chOff x="1862551" y="2574027"/>
            <a:chExt cx="5270205" cy="5000166"/>
          </a:xfrm>
        </p:grpSpPr>
        <p:cxnSp>
          <p:nvCxnSpPr>
            <p:cNvPr id="19" name="Straight Arrow Connector 18"/>
            <p:cNvCxnSpPr/>
            <p:nvPr/>
          </p:nvCxnSpPr>
          <p:spPr>
            <a:xfrm flipV="1">
              <a:off x="4436456" y="2647967"/>
              <a:ext cx="3980" cy="49262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62551" y="5193131"/>
              <a:ext cx="5139877" cy="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152891" y="2574027"/>
                  <a:ext cx="27027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2</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152891" y="2574027"/>
                  <a:ext cx="270271" cy="215444"/>
                </a:xfrm>
                <a:prstGeom prst="rect">
                  <a:avLst/>
                </a:prstGeom>
                <a:blipFill rotWithShape="0">
                  <a:blip r:embed="rId9"/>
                  <a:stretch>
                    <a:fillRect l="-15909" t="-2857" r="-181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866659" y="5291323"/>
                  <a:ext cx="26609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1</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866659" y="5291323"/>
                  <a:ext cx="266097" cy="215444"/>
                </a:xfrm>
                <a:prstGeom prst="rect">
                  <a:avLst/>
                </a:prstGeom>
                <a:blipFill rotWithShape="0">
                  <a:blip r:embed="rId10"/>
                  <a:stretch>
                    <a:fillRect l="-16279" t="-2857" r="-18605" b="-1428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Rectangle 14"/>
              <p:cNvSpPr/>
              <p:nvPr/>
            </p:nvSpPr>
            <p:spPr>
              <a:xfrm>
                <a:off x="953007" y="376210"/>
                <a:ext cx="2654766" cy="369332"/>
              </a:xfrm>
              <a:prstGeom prst="rect">
                <a:avLst/>
              </a:prstGeom>
            </p:spPr>
            <p:txBody>
              <a:bodyPr wrap="none">
                <a:spAutoFit/>
              </a:bodyPr>
              <a:lstStyle/>
              <a:p>
                <a:r>
                  <a:rPr lang="en-US" dirty="0" smtClean="0">
                    <a:ea typeface="Cambria Math" panose="02040503050406030204" pitchFamily="18" charset="0"/>
                  </a:rPr>
                  <a:t>Search for </a:t>
                </a:r>
                <a14:m>
                  <m:oMath xmlns:m="http://schemas.openxmlformats.org/officeDocument/2006/math">
                    <m:r>
                      <a:rPr lang="en-US" i="1">
                        <a:latin typeface="Cambria Math" panose="02040503050406030204" pitchFamily="18" charset="0"/>
                        <a:ea typeface="Cambria Math" panose="02040503050406030204" pitchFamily="18" charset="0"/>
                      </a:rPr>
                      <m:t>𝑀𝑎𝑥</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m:t>
                    </m:r>
                  </m:oMath>
                </a14:m>
                <a:r>
                  <a:rPr lang="en-US" dirty="0" smtClean="0"/>
                  <a:t>2</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953007" y="376210"/>
                <a:ext cx="2654766" cy="369332"/>
              </a:xfrm>
              <a:prstGeom prst="rect">
                <a:avLst/>
              </a:prstGeom>
              <a:blipFill rotWithShape="0">
                <a:blip r:embed="rId11"/>
                <a:stretch>
                  <a:fillRect l="-1835" t="-10000" r="-1147" b="-26667"/>
                </a:stretch>
              </a:blipFill>
            </p:spPr>
            <p:txBody>
              <a:bodyPr/>
              <a:lstStyle/>
              <a:p>
                <a:r>
                  <a:rPr lang="en-US">
                    <a:noFill/>
                  </a:rPr>
                  <a:t> </a:t>
                </a:r>
              </a:p>
            </p:txBody>
          </p:sp>
        </mc:Fallback>
      </mc:AlternateContent>
    </p:spTree>
    <p:extLst>
      <p:ext uri="{BB962C8B-B14F-4D97-AF65-F5344CB8AC3E}">
        <p14:creationId xmlns:p14="http://schemas.microsoft.com/office/powerpoint/2010/main" val="1503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2000" fill="hold"/>
                                        <p:tgtEl>
                                          <p:spTgt spid="1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18902049">
            <a:off x="2286000" y="571500"/>
            <a:ext cx="7620000" cy="5715000"/>
            <a:chOff x="2286000" y="571500"/>
            <a:chExt cx="7620000" cy="5715000"/>
          </a:xfrm>
        </p:grpSpPr>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grpSp>
          <p:nvGrpSpPr>
            <p:cNvPr id="10" name="Group 9"/>
            <p:cNvGrpSpPr/>
            <p:nvPr/>
          </p:nvGrpSpPr>
          <p:grpSpPr>
            <a:xfrm>
              <a:off x="3608173" y="677475"/>
              <a:ext cx="5390595" cy="5121963"/>
              <a:chOff x="3608173" y="677475"/>
              <a:chExt cx="5390595" cy="5121963"/>
            </a:xfrm>
          </p:grpSpPr>
          <p:grpSp>
            <p:nvGrpSpPr>
              <p:cNvPr id="11" name="Group 10"/>
              <p:cNvGrpSpPr/>
              <p:nvPr/>
            </p:nvGrpSpPr>
            <p:grpSpPr>
              <a:xfrm>
                <a:off x="3608173" y="677475"/>
                <a:ext cx="5390595" cy="5121963"/>
                <a:chOff x="1862551" y="2452230"/>
                <a:chExt cx="5398356" cy="5121963"/>
              </a:xfrm>
            </p:grpSpPr>
            <p:cxnSp>
              <p:nvCxnSpPr>
                <p:cNvPr id="17" name="Straight Arrow Connector 16"/>
                <p:cNvCxnSpPr/>
                <p:nvPr/>
              </p:nvCxnSpPr>
              <p:spPr>
                <a:xfrm flipV="1">
                  <a:off x="4436456" y="2647967"/>
                  <a:ext cx="3980" cy="49262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62551" y="5193131"/>
                  <a:ext cx="5139877" cy="10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159019" y="2452230"/>
                      <a:ext cx="2233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59019" y="2452230"/>
                      <a:ext cx="223394" cy="215444"/>
                    </a:xfrm>
                    <a:prstGeom prst="rect">
                      <a:avLst/>
                    </a:prstGeom>
                    <a:blipFill rotWithShape="0">
                      <a:blip r:embed="rId4"/>
                      <a:stretch>
                        <a:fillRect l="-3846" r="-5769"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041681" y="5243981"/>
                      <a:ext cx="219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041681" y="5243981"/>
                      <a:ext cx="219226" cy="215444"/>
                    </a:xfrm>
                    <a:prstGeom prst="rect">
                      <a:avLst/>
                    </a:prstGeom>
                    <a:blipFill rotWithShape="0">
                      <a:blip r:embed="rId5"/>
                      <a:stretch>
                        <a:fillRect l="-5882" r="-5882" b="-9615"/>
                      </a:stretch>
                    </a:blipFill>
                  </p:spPr>
                  <p:txBody>
                    <a:bodyPr/>
                    <a:lstStyle/>
                    <a:p>
                      <a:r>
                        <a:rPr lang="en-US">
                          <a:noFill/>
                        </a:rPr>
                        <a:t> </a:t>
                      </a:r>
                    </a:p>
                  </p:txBody>
                </p:sp>
              </mc:Fallback>
            </mc:AlternateContent>
          </p:grpSp>
          <p:grpSp>
            <p:nvGrpSpPr>
              <p:cNvPr id="12" name="Group 11"/>
              <p:cNvGrpSpPr/>
              <p:nvPr/>
            </p:nvGrpSpPr>
            <p:grpSpPr>
              <a:xfrm>
                <a:off x="5590053" y="1494488"/>
                <a:ext cx="2934060" cy="2200665"/>
                <a:chOff x="5590053" y="1494488"/>
                <a:chExt cx="2934060" cy="2200665"/>
              </a:xfrm>
            </p:grpSpPr>
            <mc:AlternateContent xmlns:mc="http://schemas.openxmlformats.org/markup-compatibility/2006" xmlns:a14="http://schemas.microsoft.com/office/drawing/2010/main">
              <mc:Choice Requires="a14">
                <p:sp>
                  <p:nvSpPr>
                    <p:cNvPr id="13" name="TextBox 12"/>
                    <p:cNvSpPr txBox="1"/>
                    <p:nvPr/>
                  </p:nvSpPr>
                  <p:spPr>
                    <a:xfrm>
                      <a:off x="8153179" y="3510487"/>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53179" y="3510487"/>
                      <a:ext cx="370934" cy="184666"/>
                    </a:xfrm>
                    <a:prstGeom prst="rect">
                      <a:avLst/>
                    </a:prstGeom>
                    <a:blipFill rotWithShape="0">
                      <a:blip r:embed="rId6"/>
                      <a:stretch>
                        <a:fillRect r="-3077"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190911" y="3422837"/>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190911" y="3422837"/>
                      <a:ext cx="411010" cy="184666"/>
                    </a:xfrm>
                    <a:prstGeom prst="rect">
                      <a:avLst/>
                    </a:prstGeom>
                    <a:blipFill rotWithShape="0">
                      <a:blip r:embed="rId7"/>
                      <a:stretch>
                        <a:fillRect r="-2857"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21640" y="1494488"/>
                      <a:ext cx="37093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621640" y="1494488"/>
                      <a:ext cx="370934" cy="184666"/>
                    </a:xfrm>
                    <a:prstGeom prst="rect">
                      <a:avLst/>
                    </a:prstGeom>
                    <a:blipFill rotWithShape="0">
                      <a:blip r:embed="rId8"/>
                      <a:stretch>
                        <a:fillRect r="-3030"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90053" y="2371312"/>
                      <a:ext cx="41101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b="0" i="1" smtClean="0">
                                    <a:latin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𝛼</m:t>
                                </m:r>
                                <m:r>
                                  <a:rPr lang="en-US" sz="1200" b="0" i="1" smtClean="0">
                                    <a:latin typeface="Cambria Math" panose="02040503050406030204" pitchFamily="18" charset="0"/>
                                    <a:ea typeface="Cambria Math" panose="02040503050406030204" pitchFamily="18" charset="0"/>
                                  </a:rPr>
                                  <m:t>′′</m:t>
                                </m:r>
                              </m:sub>
                            </m:sSub>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590053" y="2371312"/>
                      <a:ext cx="411010" cy="184666"/>
                    </a:xfrm>
                    <a:prstGeom prst="rect">
                      <a:avLst/>
                    </a:prstGeom>
                    <a:blipFill rotWithShape="0">
                      <a:blip r:embed="rId9"/>
                      <a:stretch>
                        <a:fillRect r="-2857" b="-2857"/>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7" name="Rectangle 6"/>
              <p:cNvSpPr/>
              <p:nvPr/>
            </p:nvSpPr>
            <p:spPr>
              <a:xfrm>
                <a:off x="953007" y="376210"/>
                <a:ext cx="2654766" cy="369332"/>
              </a:xfrm>
              <a:prstGeom prst="rect">
                <a:avLst/>
              </a:prstGeom>
            </p:spPr>
            <p:txBody>
              <a:bodyPr wrap="none">
                <a:spAutoFit/>
              </a:bodyPr>
              <a:lstStyle/>
              <a:p>
                <a:r>
                  <a:rPr lang="en-US" dirty="0" smtClean="0">
                    <a:ea typeface="Cambria Math" panose="02040503050406030204" pitchFamily="18" charset="0"/>
                  </a:rPr>
                  <a:t>Search for </a:t>
                </a:r>
                <a14:m>
                  <m:oMath xmlns:m="http://schemas.openxmlformats.org/officeDocument/2006/math">
                    <m:r>
                      <a:rPr lang="en-US" i="1">
                        <a:latin typeface="Cambria Math" panose="02040503050406030204" pitchFamily="18" charset="0"/>
                        <a:ea typeface="Cambria Math" panose="02040503050406030204" pitchFamily="18" charset="0"/>
                      </a:rPr>
                      <m:t>𝑀𝑎𝑥</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m:t>
                    </m:r>
                  </m:oMath>
                </a14:m>
                <a:r>
                  <a:rPr lang="en-US" dirty="0" smtClean="0"/>
                  <a:t>2</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53007" y="376210"/>
                <a:ext cx="2654766" cy="369332"/>
              </a:xfrm>
              <a:prstGeom prst="rect">
                <a:avLst/>
              </a:prstGeom>
              <a:blipFill rotWithShape="0">
                <a:blip r:embed="rId10"/>
                <a:stretch>
                  <a:fillRect l="-1835" t="-10000" r="-1147" b="-26667"/>
                </a:stretch>
              </a:blipFill>
            </p:spPr>
            <p:txBody>
              <a:bodyPr/>
              <a:lstStyle/>
              <a:p>
                <a:r>
                  <a:rPr lang="en-US">
                    <a:noFill/>
                  </a:rPr>
                  <a:t> </a:t>
                </a:r>
              </a:p>
            </p:txBody>
          </p:sp>
        </mc:Fallback>
      </mc:AlternateContent>
      <p:grpSp>
        <p:nvGrpSpPr>
          <p:cNvPr id="32" name="Group 31"/>
          <p:cNvGrpSpPr/>
          <p:nvPr/>
        </p:nvGrpSpPr>
        <p:grpSpPr>
          <a:xfrm>
            <a:off x="5538789" y="1455576"/>
            <a:ext cx="3436905" cy="1916579"/>
            <a:chOff x="5538789" y="1455576"/>
            <a:chExt cx="3436905" cy="1916579"/>
          </a:xfrm>
        </p:grpSpPr>
        <p:cxnSp>
          <p:nvCxnSpPr>
            <p:cNvPr id="22" name="Straight Connector 21"/>
            <p:cNvCxnSpPr/>
            <p:nvPr/>
          </p:nvCxnSpPr>
          <p:spPr>
            <a:xfrm flipV="1">
              <a:off x="5538789" y="2136710"/>
              <a:ext cx="610084" cy="61067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48873" y="2136710"/>
              <a:ext cx="0" cy="62130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921513" y="2983226"/>
                  <a:ext cx="411010" cy="349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FF0000"/>
                                </a:solidFill>
                                <a:latin typeface="Cambria Math" panose="02040503050406030204" pitchFamily="18" charset="0"/>
                              </a:rPr>
                            </m:ctrlPr>
                          </m:fPr>
                          <m:num>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num>
                          <m:den>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den>
                        </m:f>
                      </m:oMath>
                    </m:oMathPara>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921513" y="2983226"/>
                  <a:ext cx="411010" cy="349519"/>
                </a:xfrm>
                <a:prstGeom prst="rect">
                  <a:avLst/>
                </a:prstGeom>
                <a:blipFill rotWithShape="0">
                  <a:blip r:embed="rId11"/>
                  <a:stretch>
                    <a:fillRect l="-4412"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701610" y="3022636"/>
                  <a:ext cx="2274084" cy="349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solidFill>
                                  <a:srgbClr val="FF0000"/>
                                </a:solidFill>
                                <a:latin typeface="Cambria Math" panose="02040503050406030204" pitchFamily="18" charset="0"/>
                              </a:rPr>
                            </m:ctrlPr>
                          </m:fPr>
                          <m:num>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num>
                          <m:den>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den>
                        </m:f>
                        <m:r>
                          <a:rPr lang="en-US" sz="1200" b="0" i="1" smtClean="0">
                            <a:solidFill>
                              <a:srgbClr val="FF0000"/>
                            </a:solidFill>
                            <a:latin typeface="Cambria Math" panose="02040503050406030204" pitchFamily="18" charset="0"/>
                          </a:rPr>
                          <m:t>+</m:t>
                        </m:r>
                        <m:f>
                          <m:fPr>
                            <m:ctrlPr>
                              <a:rPr lang="en-US" sz="1200" b="0" i="1" smtClean="0">
                                <a:solidFill>
                                  <a:srgbClr val="FF0000"/>
                                </a:solidFill>
                                <a:latin typeface="Cambria Math" panose="02040503050406030204" pitchFamily="18" charset="0"/>
                              </a:rPr>
                            </m:ctrlPr>
                          </m:fPr>
                          <m:num>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sSup>
                                  <m:sSupPr>
                                    <m:ctrlPr>
                                      <a:rPr lang="en-US" sz="1200" b="0" i="1" smtClean="0">
                                        <a:solidFill>
                                          <a:srgbClr val="FF0000"/>
                                        </a:solidFill>
                                        <a:latin typeface="Cambria Math" panose="02040503050406030204" pitchFamily="18" charset="0"/>
                                        <a:ea typeface="Cambria Math" panose="02040503050406030204" pitchFamily="18" charset="0"/>
                                      </a:rPr>
                                    </m:ctrlPr>
                                  </m:sSupPr>
                                  <m:e>
                                    <m:r>
                                      <a:rPr lang="en-US" sz="1200" b="0" i="1" smtClean="0">
                                        <a:solidFill>
                                          <a:srgbClr val="FF0000"/>
                                        </a:solidFill>
                                        <a:latin typeface="Cambria Math" panose="02040503050406030204" pitchFamily="18" charset="0"/>
                                        <a:ea typeface="Cambria Math" panose="02040503050406030204" pitchFamily="18" charset="0"/>
                                      </a:rPr>
                                      <m:t>𝛼</m:t>
                                    </m:r>
                                  </m:e>
                                  <m:sup>
                                    <m:r>
                                      <a:rPr lang="en-US" sz="1200" b="0" i="1" smtClean="0">
                                        <a:solidFill>
                                          <a:srgbClr val="FF0000"/>
                                        </a:solidFill>
                                        <a:latin typeface="Cambria Math" panose="02040503050406030204" pitchFamily="18" charset="0"/>
                                        <a:ea typeface="Cambria Math" panose="02040503050406030204" pitchFamily="18" charset="0"/>
                                      </a:rPr>
                                      <m:t>′</m:t>
                                    </m:r>
                                  </m:sup>
                                </m:sSup>
                              </m:sub>
                            </m:sSub>
                            <m:r>
                              <a:rPr lang="en-US" sz="1200" b="0" i="1" smtClean="0">
                                <a:solidFill>
                                  <a:srgbClr val="FF0000"/>
                                </a:solidFill>
                                <a:latin typeface="Cambria Math" panose="02040503050406030204" pitchFamily="18" charset="0"/>
                              </a:rPr>
                              <m:t>−</m:t>
                            </m:r>
                            <m:sSub>
                              <m:sSubPr>
                                <m:ctrlPr>
                                  <a:rPr lang="en-US" sz="1200" b="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num>
                          <m:den>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den>
                        </m:f>
                        <m:r>
                          <a:rPr lang="en-US" sz="1200" b="0" i="1" smtClean="0">
                            <a:solidFill>
                              <a:srgbClr val="FF0000"/>
                            </a:solidFill>
                            <a:latin typeface="Cambria Math" panose="02040503050406030204" pitchFamily="18" charset="0"/>
                          </a:rPr>
                          <m:t>  =     </m:t>
                        </m:r>
                        <m:f>
                          <m:fPr>
                            <m:ctrlPr>
                              <a:rPr lang="en-US" sz="1200" i="1" smtClean="0">
                                <a:solidFill>
                                  <a:srgbClr val="FF0000"/>
                                </a:solidFill>
                                <a:latin typeface="Cambria Math" panose="02040503050406030204" pitchFamily="18" charset="0"/>
                              </a:rPr>
                            </m:ctrlPr>
                          </m:fPr>
                          <m:num>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𝑧</m:t>
                                </m:r>
                              </m:e>
                              <m:sub>
                                <m:r>
                                  <a:rPr lang="en-US" sz="1200" b="0" i="1" smtClean="0">
                                    <a:solidFill>
                                      <a:srgbClr val="FF0000"/>
                                    </a:solidFill>
                                    <a:latin typeface="Cambria Math" panose="02040503050406030204" pitchFamily="18" charset="0"/>
                                  </a:rPr>
                                  <m:t>1−</m:t>
                                </m:r>
                                <m:r>
                                  <a:rPr lang="en-US" sz="1200" b="0" i="1" smtClean="0">
                                    <a:solidFill>
                                      <a:srgbClr val="FF0000"/>
                                    </a:solidFill>
                                    <a:latin typeface="Cambria Math" panose="02040503050406030204" pitchFamily="18" charset="0"/>
                                    <a:ea typeface="Cambria Math" panose="02040503050406030204" pitchFamily="18" charset="0"/>
                                  </a:rPr>
                                  <m:t>𝛼</m:t>
                                </m:r>
                                <m:r>
                                  <a:rPr lang="en-US" sz="1200" b="0" i="1" smtClean="0">
                                    <a:solidFill>
                                      <a:srgbClr val="FF0000"/>
                                    </a:solidFill>
                                    <a:latin typeface="Cambria Math" panose="02040503050406030204" pitchFamily="18" charset="0"/>
                                    <a:ea typeface="Cambria Math" panose="02040503050406030204" pitchFamily="18" charset="0"/>
                                  </a:rPr>
                                  <m:t>′</m:t>
                                </m:r>
                              </m:sub>
                            </m:sSub>
                          </m:num>
                          <m:den>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den>
                        </m:f>
                      </m:oMath>
                    </m:oMathPara>
                  </a14:m>
                  <a:endParaRPr lang="en-US"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701610" y="3022636"/>
                  <a:ext cx="2274084" cy="349519"/>
                </a:xfrm>
                <a:prstGeom prst="rect">
                  <a:avLst/>
                </a:prstGeom>
                <a:blipFill rotWithShape="0">
                  <a:blip r:embed="rId12"/>
                  <a:stretch>
                    <a:fillRect l="-268" t="-1754" b="-12281"/>
                  </a:stretch>
                </a:blipFill>
              </p:spPr>
              <p:txBody>
                <a:bodyPr/>
                <a:lstStyle/>
                <a:p>
                  <a:r>
                    <a:rPr lang="en-US">
                      <a:noFill/>
                    </a:rPr>
                    <a:t> </a:t>
                  </a:r>
                </a:p>
              </p:txBody>
            </p:sp>
          </mc:Fallback>
        </mc:AlternateContent>
        <p:cxnSp>
          <p:nvCxnSpPr>
            <p:cNvPr id="31" name="Straight Connector 30"/>
            <p:cNvCxnSpPr/>
            <p:nvPr/>
          </p:nvCxnSpPr>
          <p:spPr>
            <a:xfrm flipH="1">
              <a:off x="6786466" y="1455576"/>
              <a:ext cx="6220" cy="128618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3" name="TextBox 32"/>
              <p:cNvSpPr txBox="1"/>
              <p:nvPr/>
            </p:nvSpPr>
            <p:spPr>
              <a:xfrm>
                <a:off x="3458066" y="5579537"/>
                <a:ext cx="5278625" cy="5790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𝑀𝑎𝑥</m:t>
                      </m:r>
                      <m:r>
                        <a:rPr lang="en-US" i="1" smtClean="0">
                          <a:latin typeface="Cambria Math" panose="02040503050406030204" pitchFamily="18" charset="0"/>
                        </a:rPr>
                        <m:t> 2 ≤</m:t>
                      </m:r>
                      <m:sSup>
                        <m:sSupPr>
                          <m:ctrlPr>
                            <a:rPr lang="en-US"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0,1</m:t>
                                  </m:r>
                                </m:e>
                              </m:d>
                            </m:sub>
                          </m:sSub>
                          <m:r>
                            <a:rPr lang="en-US" b="0" i="1" smtClean="0">
                              <a:latin typeface="Cambria Math" panose="02040503050406030204" pitchFamily="18" charset="0"/>
                            </a:rPr>
                            <m:t>(</m:t>
                          </m:r>
                          <m:r>
                            <a:rPr lang="en-US" i="1">
                              <a:latin typeface="Cambria Math" panose="02040503050406030204" pitchFamily="18" charset="0"/>
                            </a:rPr>
                            <m:t>𝑍</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0,1</m:t>
                                  </m:r>
                                </m:e>
                              </m:d>
                            </m:sub>
                          </m:sSub>
                          <m:r>
                            <a:rPr lang="en-US" b="0" i="1" smtClean="0">
                              <a:latin typeface="Cambria Math" panose="02040503050406030204" pitchFamily="18" charset="0"/>
                            </a:rPr>
                            <m:t>(</m:t>
                          </m:r>
                          <m:r>
                            <a:rPr lang="en-US" i="1">
                              <a:latin typeface="Cambria Math" panose="02040503050406030204" pitchFamily="18" charset="0"/>
                            </a:rPr>
                            <m:t>𝑍</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b="0" i="1" smtClean="0">
                              <a:latin typeface="Cambria Math" panose="02040503050406030204" pitchFamily="18" charset="0"/>
                            </a:rPr>
                            <m:t>)</m:t>
                          </m:r>
                          <m:r>
                            <a:rPr lang="en-US" i="1">
                              <a:latin typeface="Cambria Math" panose="02040503050406030204" pitchFamily="18" charset="0"/>
                            </a:rPr>
                            <m:t>]</m:t>
                          </m:r>
                          <m:r>
                            <m:rPr>
                              <m:nor/>
                            </m:rPr>
                            <a:rPr lang="en-US" dirty="0"/>
                            <m:t> </m:t>
                          </m:r>
                        </m:e>
                        <m:sup>
                          <m:r>
                            <a:rPr lang="en-US" b="0" i="1" smtClean="0">
                              <a:latin typeface="Cambria Math" panose="02040503050406030204" pitchFamily="18" charset="0"/>
                            </a:rPr>
                            <m:t>2</m:t>
                          </m:r>
                        </m:sup>
                      </m:sSup>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3458066" y="5579537"/>
                <a:ext cx="5278625" cy="579005"/>
              </a:xfrm>
              <a:prstGeom prst="rect">
                <a:avLst/>
              </a:prstGeom>
              <a:blipFill rotWithShape="0">
                <a:blip r:embed="rId13"/>
                <a:stretch>
                  <a:fillRect/>
                </a:stretch>
              </a:blipFill>
            </p:spPr>
            <p:txBody>
              <a:bodyPr/>
              <a:lstStyle/>
              <a:p>
                <a:r>
                  <a:rPr lang="en-US">
                    <a:noFill/>
                  </a:rPr>
                  <a:t> </a:t>
                </a:r>
              </a:p>
            </p:txBody>
          </p:sp>
        </mc:Fallback>
      </mc:AlternateContent>
      <p:grpSp>
        <p:nvGrpSpPr>
          <p:cNvPr id="28" name="Group 27"/>
          <p:cNvGrpSpPr/>
          <p:nvPr/>
        </p:nvGrpSpPr>
        <p:grpSpPr>
          <a:xfrm>
            <a:off x="2968584" y="128284"/>
            <a:ext cx="5262629" cy="5000166"/>
            <a:chOff x="1862551" y="2574027"/>
            <a:chExt cx="5270205" cy="5000166"/>
          </a:xfrm>
        </p:grpSpPr>
        <p:cxnSp>
          <p:nvCxnSpPr>
            <p:cNvPr id="34" name="Straight Arrow Connector 33"/>
            <p:cNvCxnSpPr/>
            <p:nvPr/>
          </p:nvCxnSpPr>
          <p:spPr>
            <a:xfrm flipV="1">
              <a:off x="4436456" y="2647967"/>
              <a:ext cx="3980" cy="49262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862551" y="5193131"/>
              <a:ext cx="5139877" cy="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152891" y="2574027"/>
                  <a:ext cx="27027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2</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152891" y="2574027"/>
                  <a:ext cx="270271" cy="215444"/>
                </a:xfrm>
                <a:prstGeom prst="rect">
                  <a:avLst/>
                </a:prstGeom>
                <a:blipFill rotWithShape="0">
                  <a:blip r:embed="rId14"/>
                  <a:stretch>
                    <a:fillRect l="-15909" t="-2857" r="-181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66659" y="5291323"/>
                  <a:ext cx="26609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𝑍</m:t>
                            </m:r>
                          </m:e>
                          <m:sub>
                            <m:r>
                              <a:rPr lang="en-US" sz="1400" b="0" i="1" smtClean="0">
                                <a:solidFill>
                                  <a:srgbClr val="FF0000"/>
                                </a:solidFill>
                                <a:latin typeface="Cambria Math" panose="02040503050406030204" pitchFamily="18" charset="0"/>
                              </a:rPr>
                              <m:t>1</m:t>
                            </m:r>
                          </m:sub>
                        </m:sSub>
                        <m:r>
                          <a:rPr lang="en-US" sz="1400" b="0" i="1" smtClean="0">
                            <a:solidFill>
                              <a:srgbClr val="FF0000"/>
                            </a:solidFill>
                            <a:latin typeface="Cambria Math" panose="02040503050406030204" pitchFamily="18" charset="0"/>
                          </a:rPr>
                          <m:t>′</m:t>
                        </m:r>
                      </m:oMath>
                    </m:oMathPara>
                  </a14:m>
                  <a:endParaRPr lang="en-US"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866659" y="5291323"/>
                  <a:ext cx="266097" cy="215444"/>
                </a:xfrm>
                <a:prstGeom prst="rect">
                  <a:avLst/>
                </a:prstGeom>
                <a:blipFill rotWithShape="0">
                  <a:blip r:embed="rId15"/>
                  <a:stretch>
                    <a:fillRect l="-16279" t="-2857" r="-18605" b="-14286"/>
                  </a:stretch>
                </a:blipFill>
              </p:spPr>
              <p:txBody>
                <a:bodyPr/>
                <a:lstStyle/>
                <a:p>
                  <a:r>
                    <a:rPr lang="en-US">
                      <a:noFill/>
                    </a:rPr>
                    <a:t> </a:t>
                  </a:r>
                </a:p>
              </p:txBody>
            </p:sp>
          </mc:Fallback>
        </mc:AlternateContent>
      </p:grpSp>
    </p:spTree>
    <p:extLst>
      <p:ext uri="{BB962C8B-B14F-4D97-AF65-F5344CB8AC3E}">
        <p14:creationId xmlns:p14="http://schemas.microsoft.com/office/powerpoint/2010/main" val="5376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052964680"/>
                  </p:ext>
                </p:extLst>
              </p:nvPr>
            </p:nvGraphicFramePr>
            <p:xfrm>
              <a:off x="802105" y="914400"/>
              <a:ext cx="10828421" cy="3332480"/>
            </p:xfrm>
            <a:graphic>
              <a:graphicData uri="http://schemas.openxmlformats.org/drawingml/2006/table">
                <a:tbl>
                  <a:tblPr firstRow="1" bandRow="1">
                    <a:tableStyleId>{5C22544A-7EE6-4342-B048-85BDC9FD1C3A}</a:tableStyleId>
                  </a:tblPr>
                  <a:tblGrid>
                    <a:gridCol w="1322556"/>
                    <a:gridCol w="1471343"/>
                    <a:gridCol w="2517860"/>
                    <a:gridCol w="1513141"/>
                    <a:gridCol w="1371284"/>
                    <a:gridCol w="2632237"/>
                  </a:tblGrid>
                  <a:tr h="176106">
                    <a:tc gridSpan="3">
                      <a:txBody>
                        <a:bodyPr/>
                        <a:lstStyle/>
                        <a:p>
                          <a:pPr algn="ctr"/>
                          <a:r>
                            <a:rPr lang="en-US" i="0" dirty="0" smtClean="0">
                              <a:latin typeface="+mn-lt"/>
                              <a:ea typeface="Cambria Math" panose="02040503050406030204" pitchFamily="18" charset="0"/>
                            </a:rPr>
                            <a:t>One-sided</a:t>
                          </a:r>
                          <a:r>
                            <a:rPr lang="en-US" i="0" baseline="0" dirty="0" smtClean="0">
                              <a:latin typeface="+mn-lt"/>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𝜶</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𝟎𝟐𝟓</m:t>
                              </m:r>
                            </m:oMath>
                          </a14:m>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14:m>
                            <m:oMath xmlns:m="http://schemas.openxmlformats.org/officeDocument/2006/math">
                              <m:r>
                                <m:rPr>
                                  <m:nor/>
                                </m:rPr>
                                <a:rPr lang="en-US" i="0" dirty="0" smtClean="0">
                                  <a:latin typeface="+mn-lt"/>
                                  <a:ea typeface="Cambria Math" panose="02040503050406030204" pitchFamily="18" charset="0"/>
                                </a:rPr>
                                <m:t>One</m:t>
                              </m:r>
                              <m:r>
                                <m:rPr>
                                  <m:nor/>
                                </m:rPr>
                                <a:rPr lang="en-US" i="0" dirty="0" smtClean="0">
                                  <a:latin typeface="+mn-lt"/>
                                  <a:ea typeface="Cambria Math" panose="02040503050406030204" pitchFamily="18" charset="0"/>
                                </a:rPr>
                                <m:t>−</m:t>
                              </m:r>
                              <m:r>
                                <m:rPr>
                                  <m:nor/>
                                </m:rPr>
                                <a:rPr lang="en-US" i="0" dirty="0" smtClean="0">
                                  <a:latin typeface="+mn-lt"/>
                                  <a:ea typeface="Cambria Math" panose="02040503050406030204" pitchFamily="18" charset="0"/>
                                </a:rPr>
                                <m:t>sided</m:t>
                              </m:r>
                              <m:r>
                                <m:rPr>
                                  <m:nor/>
                                </m:rPr>
                                <a:rPr lang="en-US" i="0" baseline="0" dirty="0" smtClean="0">
                                  <a:latin typeface="+mn-lt"/>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𝜶</m:t>
                              </m:r>
                            </m:oMath>
                          </a14:m>
                          <a:r>
                            <a:rPr lang="en-US" dirty="0" smtClean="0"/>
                            <a:t>=0.05</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m:t>
                                    </m:r>
                                  </m:sup>
                                </m:sSup>
                              </m:oMath>
                            </m:oMathPara>
                          </a14:m>
                          <a:endParaRPr lang="en-US" dirty="0"/>
                        </a:p>
                      </a:txBody>
                      <a:tcPr/>
                    </a:tc>
                    <a:tc>
                      <a:txBody>
                        <a:bodyPr/>
                        <a:lstStyle/>
                        <a:p>
                          <a:r>
                            <a:rPr lang="en-US" dirty="0" smtClean="0"/>
                            <a:t>Max Type-1 Error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m:t>
                                    </m:r>
                                  </m:sup>
                                </m:sSup>
                              </m:oMath>
                            </m:oMathPara>
                          </a14:m>
                          <a:endParaRPr lang="en-US" dirty="0"/>
                        </a:p>
                      </a:txBody>
                      <a:tcPr/>
                    </a:tc>
                    <a:tc>
                      <a:txBody>
                        <a:bodyPr/>
                        <a:lstStyle/>
                        <a:p>
                          <a:r>
                            <a:rPr lang="en-US" dirty="0" smtClean="0"/>
                            <a:t>Max Type-1 Error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oMath>
                          </a14:m>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fontAlgn="b"/>
                          <a:r>
                            <a:rPr lang="en-US" sz="1800" b="0" i="0" u="none" strike="noStrike" dirty="0">
                              <a:solidFill>
                                <a:srgbClr val="000000"/>
                              </a:solidFill>
                              <a:effectLst/>
                              <a:latin typeface="Calibri" panose="020F0502020204030204" pitchFamily="34" charset="0"/>
                            </a:rPr>
                            <a:t>0.011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0.06687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0.023198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0.019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0.13018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0.047819</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0.06517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0.022731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0.12198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0.045267</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0.06341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0.022252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0.11287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0.042552</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0.06158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0.021761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0.10252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0.039618</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0.05967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0.021257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0.0903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0.03637</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0.05768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0.020737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0.07475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0.03261</a:t>
                          </a:r>
                        </a:p>
                      </a:txBody>
                      <a:tcPr marL="9525" marR="9525" marT="9525" marB="0" anchor="b"/>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052964680"/>
                  </p:ext>
                </p:extLst>
              </p:nvPr>
            </p:nvGraphicFramePr>
            <p:xfrm>
              <a:off x="802105" y="914400"/>
              <a:ext cx="10828421" cy="3332480"/>
            </p:xfrm>
            <a:graphic>
              <a:graphicData uri="http://schemas.openxmlformats.org/drawingml/2006/table">
                <a:tbl>
                  <a:tblPr firstRow="1" bandRow="1">
                    <a:tableStyleId>{5C22544A-7EE6-4342-B048-85BDC9FD1C3A}</a:tableStyleId>
                  </a:tblPr>
                  <a:tblGrid>
                    <a:gridCol w="1322556"/>
                    <a:gridCol w="1471343"/>
                    <a:gridCol w="2517860"/>
                    <a:gridCol w="1513141"/>
                    <a:gridCol w="1371284"/>
                    <a:gridCol w="2632237"/>
                  </a:tblGrid>
                  <a:tr h="365760">
                    <a:tc gridSpan="3">
                      <a:txBody>
                        <a:bodyPr/>
                        <a:lstStyle/>
                        <a:p>
                          <a:endParaRPr lang="en-US"/>
                        </a:p>
                      </a:txBody>
                      <a:tcPr>
                        <a:blipFill rotWithShape="0">
                          <a:blip r:embed="rId3"/>
                          <a:stretch>
                            <a:fillRect l="-115" t="-8333" r="-104358" b="-850000"/>
                          </a:stretch>
                        </a:blipFill>
                      </a:tcPr>
                    </a:tc>
                    <a:tc hMerge="1">
                      <a:txBody>
                        <a:bodyPr/>
                        <a:lstStyle/>
                        <a:p>
                          <a:endParaRPr lang="en-US" dirty="0"/>
                        </a:p>
                      </a:txBody>
                      <a:tcPr/>
                    </a:tc>
                    <a:tc hMerge="1">
                      <a:txBody>
                        <a:bodyPr/>
                        <a:lstStyle/>
                        <a:p>
                          <a:endParaRPr lang="en-US" dirty="0"/>
                        </a:p>
                      </a:txBody>
                      <a:tcPr/>
                    </a:tc>
                    <a:tc gridSpan="3">
                      <a:txBody>
                        <a:bodyPr/>
                        <a:lstStyle/>
                        <a:p>
                          <a:endParaRPr lang="en-US"/>
                        </a:p>
                      </a:txBody>
                      <a:tcPr>
                        <a:blipFill rotWithShape="0">
                          <a:blip r:embed="rId3"/>
                          <a:stretch>
                            <a:fillRect l="-96464" t="-8333" r="-552" b="-850000"/>
                          </a:stretch>
                        </a:blipFill>
                      </a:tcPr>
                    </a:tc>
                    <a:tc hMerge="1">
                      <a:txBody>
                        <a:bodyPr/>
                        <a:lstStyle/>
                        <a:p>
                          <a:endParaRPr lang="en-US" dirty="0"/>
                        </a:p>
                      </a:txBody>
                      <a:tcPr/>
                    </a:tc>
                    <a:tc hMerge="1">
                      <a:txBody>
                        <a:bodyPr/>
                        <a:lstStyle/>
                        <a:p>
                          <a:endParaRPr lang="en-US" dirty="0"/>
                        </a:p>
                      </a:txBody>
                      <a:tcPr/>
                    </a:tc>
                  </a:tr>
                  <a:tr h="370840">
                    <a:tc>
                      <a:txBody>
                        <a:bodyPr/>
                        <a:lstStyle/>
                        <a:p>
                          <a:endParaRPr lang="en-US"/>
                        </a:p>
                      </a:txBody>
                      <a:tcPr>
                        <a:blipFill rotWithShape="0">
                          <a:blip r:embed="rId3"/>
                          <a:stretch>
                            <a:fillRect l="-461" t="-106557" r="-721198" b="-736066"/>
                          </a:stretch>
                        </a:blipFill>
                      </a:tcPr>
                    </a:tc>
                    <a:tc>
                      <a:txBody>
                        <a:bodyPr/>
                        <a:lstStyle/>
                        <a:p>
                          <a:endParaRPr lang="en-US"/>
                        </a:p>
                      </a:txBody>
                      <a:tcPr>
                        <a:blipFill rotWithShape="0">
                          <a:blip r:embed="rId3"/>
                          <a:stretch>
                            <a:fillRect l="-90456" t="-106557" r="-549378" b="-736066"/>
                          </a:stretch>
                        </a:blipFill>
                      </a:tcPr>
                    </a:tc>
                    <a:tc>
                      <a:txBody>
                        <a:bodyPr/>
                        <a:lstStyle/>
                        <a:p>
                          <a:endParaRPr lang="en-US"/>
                        </a:p>
                      </a:txBody>
                      <a:tcPr>
                        <a:blipFill rotWithShape="0">
                          <a:blip r:embed="rId3"/>
                          <a:stretch>
                            <a:fillRect l="-110870" t="-106557" r="-219807" b="-736066"/>
                          </a:stretch>
                        </a:blipFill>
                      </a:tcPr>
                    </a:tc>
                    <a:tc>
                      <a:txBody>
                        <a:bodyPr/>
                        <a:lstStyle/>
                        <a:p>
                          <a:endParaRPr lang="en-US"/>
                        </a:p>
                      </a:txBody>
                      <a:tcPr>
                        <a:blipFill rotWithShape="0">
                          <a:blip r:embed="rId3"/>
                          <a:stretch>
                            <a:fillRect l="-352016" t="-106557" r="-266935" b="-736066"/>
                          </a:stretch>
                        </a:blipFill>
                      </a:tcPr>
                    </a:tc>
                    <a:tc>
                      <a:txBody>
                        <a:bodyPr/>
                        <a:lstStyle/>
                        <a:p>
                          <a:endParaRPr lang="en-US"/>
                        </a:p>
                      </a:txBody>
                      <a:tcPr>
                        <a:blipFill rotWithShape="0">
                          <a:blip r:embed="rId3"/>
                          <a:stretch>
                            <a:fillRect l="-498222" t="-106557" r="-194222" b="-736066"/>
                          </a:stretch>
                        </a:blipFill>
                      </a:tcPr>
                    </a:tc>
                    <a:tc>
                      <a:txBody>
                        <a:bodyPr/>
                        <a:lstStyle/>
                        <a:p>
                          <a:endParaRPr lang="en-US"/>
                        </a:p>
                      </a:txBody>
                      <a:tcPr>
                        <a:blipFill rotWithShape="0">
                          <a:blip r:embed="rId3"/>
                          <a:stretch>
                            <a:fillRect l="-311574" t="-106557" r="-1157" b="-736066"/>
                          </a:stretch>
                        </a:blipFill>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fontAlgn="b"/>
                          <a:r>
                            <a:rPr lang="en-US" sz="1800" b="0" i="0" u="none" strike="noStrike" dirty="0">
                              <a:solidFill>
                                <a:srgbClr val="000000"/>
                              </a:solidFill>
                              <a:effectLst/>
                              <a:latin typeface="Calibri" panose="020F0502020204030204" pitchFamily="34" charset="0"/>
                            </a:rPr>
                            <a:t>0.011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0.06687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0.023198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0.019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0.13018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0.047819</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0.06517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0.022731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0.12198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0.045267</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0.06341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0.022252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0.11287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0.042552</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0.06158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0.021761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0.10252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0.039618</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0.05967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0.021257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0.0903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0.03637</a:t>
                          </a:r>
                        </a:p>
                      </a:txBody>
                      <a:tcPr marL="9525" marR="9525" marT="9525" marB="0" anchor="b"/>
                    </a:tc>
                  </a:tr>
                  <a:tr h="370840">
                    <a:tc>
                      <a:txBody>
                        <a:bodyPr/>
                        <a:lstStyle/>
                        <a:p>
                          <a:pPr algn="ctr" fontAlgn="b"/>
                          <a:r>
                            <a:rPr lang="en-US" sz="1800" b="0" i="0" u="none" strike="noStrike">
                              <a:solidFill>
                                <a:srgbClr val="000000"/>
                              </a:solidFill>
                              <a:effectLst/>
                              <a:latin typeface="Calibri" panose="020F0502020204030204" pitchFamily="34" charset="0"/>
                            </a:rPr>
                            <a:t>0.0115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0.05768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0.020737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0.024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0.07475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0.03261</a:t>
                          </a:r>
                        </a:p>
                      </a:txBody>
                      <a:tcPr marL="9525" marR="9525" marT="9525" marB="0" anchor="b"/>
                    </a:tc>
                  </a:tr>
                </a:tbl>
              </a:graphicData>
            </a:graphic>
          </p:graphicFrame>
        </mc:Fallback>
      </mc:AlternateContent>
    </p:spTree>
    <p:extLst>
      <p:ext uri="{BB962C8B-B14F-4D97-AF65-F5344CB8AC3E}">
        <p14:creationId xmlns:p14="http://schemas.microsoft.com/office/powerpoint/2010/main" val="3131234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01" y="908847"/>
            <a:ext cx="6316396" cy="4737297"/>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5534526" y="0"/>
                <a:ext cx="7251032" cy="369332"/>
              </a:xfrm>
              <a:prstGeom prst="rect">
                <a:avLst/>
              </a:prstGeom>
              <a:noFill/>
            </p:spPr>
            <p:txBody>
              <a:bodyPr wrap="square" rtlCol="0">
                <a:spAutoFit/>
              </a:bodyPr>
              <a:lstStyle/>
              <a:p>
                <a:r>
                  <a:rPr lang="en-US" dirty="0" smtClean="0"/>
                  <a:t>Power of Hochberg and Generalized Hochberg. One-sided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=0.025</m:t>
                    </m:r>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534526" y="0"/>
                <a:ext cx="7251032" cy="369332"/>
              </a:xfrm>
              <a:prstGeom prst="rect">
                <a:avLst/>
              </a:prstGeom>
              <a:blipFill rotWithShape="0">
                <a:blip r:embed="rId4"/>
                <a:stretch>
                  <a:fillRect l="-75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635135377"/>
                  </p:ext>
                </p:extLst>
              </p:nvPr>
            </p:nvGraphicFramePr>
            <p:xfrm>
              <a:off x="5406389" y="513348"/>
              <a:ext cx="6634720" cy="5594837"/>
            </p:xfrm>
            <a:graphic>
              <a:graphicData uri="http://schemas.openxmlformats.org/drawingml/2006/table">
                <a:tbl>
                  <a:tblPr/>
                  <a:tblGrid>
                    <a:gridCol w="993143"/>
                    <a:gridCol w="836622"/>
                    <a:gridCol w="2333250"/>
                    <a:gridCol w="2471705"/>
                  </a:tblGrid>
                  <a:tr h="799327">
                    <a:tc>
                      <a:txBody>
                        <a:bodyPr/>
                        <a:lstStyle/>
                        <a:p>
                          <a:pPr algn="ctr" fontAlgn="b"/>
                          <a14:m>
                            <m:oMathPara xmlns:m="http://schemas.openxmlformats.org/officeDocument/2006/math">
                              <m:oMathParaPr>
                                <m:jc m:val="centerGroup"/>
                              </m:oMathParaPr>
                              <m:oMath xmlns:m="http://schemas.openxmlformats.org/officeDocument/2006/math">
                                <m:sSub>
                                  <m:sSubPr>
                                    <m:ctrlPr>
                                      <a:rPr lang="en-US" sz="2000" b="0" i="1" u="none" strike="noStrike" dirty="0" smtClean="0">
                                        <a:solidFill>
                                          <a:srgbClr val="000000"/>
                                        </a:solidFill>
                                        <a:effectLst/>
                                        <a:latin typeface="Cambria Math" panose="02040503050406030204" pitchFamily="18" charset="0"/>
                                      </a:rPr>
                                    </m:ctrlPr>
                                  </m:sSubPr>
                                  <m:e>
                                    <m:r>
                                      <a:rPr lang="en-US" sz="2000" b="0" i="1" u="none" strike="noStrike" dirty="0" smtClean="0">
                                        <a:solidFill>
                                          <a:srgbClr val="000000"/>
                                        </a:solidFill>
                                        <a:effectLst/>
                                        <a:latin typeface="Cambria Math" panose="02040503050406030204" pitchFamily="18" charset="0"/>
                                        <a:ea typeface="Cambria Math" panose="02040503050406030204" pitchFamily="18" charset="0"/>
                                      </a:rPr>
                                      <m:t>𝜇</m:t>
                                    </m:r>
                                  </m:e>
                                  <m:sub>
                                    <m:r>
                                      <a:rPr lang="en-US" sz="2000" b="0" i="1" u="none" strike="noStrike" dirty="0" smtClean="0">
                                        <a:solidFill>
                                          <a:srgbClr val="000000"/>
                                        </a:solidFill>
                                        <a:effectLst/>
                                        <a:latin typeface="Cambria Math" panose="02040503050406030204" pitchFamily="18" charset="0"/>
                                      </a:rPr>
                                      <m:t>1</m:t>
                                    </m:r>
                                  </m:sub>
                                </m:sSub>
                              </m:oMath>
                            </m:oMathPara>
                          </a14:m>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2000" b="0" i="1" u="none" strike="noStrike" dirty="0" smtClean="0">
                                        <a:solidFill>
                                          <a:srgbClr val="000000"/>
                                        </a:solidFill>
                                        <a:effectLst/>
                                        <a:latin typeface="Cambria Math" panose="02040503050406030204" pitchFamily="18" charset="0"/>
                                      </a:rPr>
                                    </m:ctrlPr>
                                  </m:sSubPr>
                                  <m:e>
                                    <m:r>
                                      <a:rPr lang="en-US" sz="2000" b="0" i="1" u="none" strike="noStrike" dirty="0" smtClean="0">
                                        <a:solidFill>
                                          <a:srgbClr val="000000"/>
                                        </a:solidFill>
                                        <a:effectLst/>
                                        <a:latin typeface="Cambria Math" panose="02040503050406030204" pitchFamily="18" charset="0"/>
                                        <a:ea typeface="Cambria Math" panose="02040503050406030204" pitchFamily="18" charset="0"/>
                                      </a:rPr>
                                      <m:t>𝜇</m:t>
                                    </m:r>
                                  </m:e>
                                  <m:sub>
                                    <m:r>
                                      <a:rPr lang="en-US" sz="2000" b="0" i="1" u="none" strike="noStrike" dirty="0" smtClean="0">
                                        <a:solidFill>
                                          <a:srgbClr val="000000"/>
                                        </a:solidFill>
                                        <a:effectLst/>
                                        <a:latin typeface="Cambria Math" panose="02040503050406030204" pitchFamily="18" charset="0"/>
                                        <a:ea typeface="Cambria Math" panose="02040503050406030204" pitchFamily="18" charset="0"/>
                                      </a:rPr>
                                      <m:t>2</m:t>
                                    </m:r>
                                  </m:sub>
                                </m:sSub>
                              </m:oMath>
                            </m:oMathPara>
                          </a14:m>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smtClean="0">
                              <a:solidFill>
                                <a:srgbClr val="000000"/>
                              </a:solidFill>
                              <a:effectLst/>
                              <a:latin typeface="Calibri" panose="020F0502020204030204" pitchFamily="34" charset="0"/>
                            </a:rPr>
                            <a:t>Hochberg</a:t>
                          </a:r>
                        </a:p>
                        <a:p>
                          <a:pPr algn="ctr" fontAlgn="b"/>
                          <a:r>
                            <a:rPr lang="en-US" sz="1800" b="0" i="0" u="none" strike="noStrike" dirty="0" smtClean="0">
                              <a:solidFill>
                                <a:srgbClr val="000000"/>
                              </a:solidFill>
                              <a:effectLst/>
                              <a:latin typeface="Calibri" panose="020F0502020204030204" pitchFamily="34" charset="0"/>
                            </a:rPr>
                            <a:t>0.0125, 0.025</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smtClean="0">
                              <a:solidFill>
                                <a:srgbClr val="000000"/>
                              </a:solidFill>
                              <a:effectLst/>
                              <a:latin typeface="Calibri" panose="020F0502020204030204" pitchFamily="34" charset="0"/>
                            </a:rPr>
                            <a:t>G-Hochberg</a:t>
                          </a:r>
                        </a:p>
                        <a:p>
                          <a:pPr algn="ctr" fontAlgn="b"/>
                          <a14:m>
                            <m:oMath xmlns:m="http://schemas.openxmlformats.org/officeDocument/2006/math">
                              <m:sSup>
                                <m:sSupPr>
                                  <m:ctrlPr>
                                    <a:rPr lang="en-US" sz="1800" b="0" i="1" u="none" strike="noStrike" smtClean="0">
                                      <a:solidFill>
                                        <a:srgbClr val="000000"/>
                                      </a:solidFill>
                                      <a:effectLst/>
                                      <a:latin typeface="Cambria Math" panose="02040503050406030204" pitchFamily="18" charset="0"/>
                                    </a:rPr>
                                  </m:ctrlPr>
                                </m:sSupPr>
                                <m:e>
                                  <m:r>
                                    <a:rPr lang="en-US" sz="1800" b="0" i="1" u="none" strike="noStrike" smtClean="0">
                                      <a:solidFill>
                                        <a:srgbClr val="000000"/>
                                      </a:solidFill>
                                      <a:effectLst/>
                                      <a:latin typeface="Cambria Math" panose="02040503050406030204" pitchFamily="18" charset="0"/>
                                      <a:ea typeface="Cambria Math" panose="02040503050406030204" pitchFamily="18" charset="0"/>
                                    </a:rPr>
                                    <m:t>𝛼</m:t>
                                  </m:r>
                                </m:e>
                                <m:sup>
                                  <m:r>
                                    <a:rPr lang="en-US" sz="1800" b="0" i="1" u="none" strike="noStrike" smtClean="0">
                                      <a:solidFill>
                                        <a:srgbClr val="000000"/>
                                      </a:solidFill>
                                      <a:effectLst/>
                                      <a:latin typeface="Cambria Math" panose="02040503050406030204" pitchFamily="18" charset="0"/>
                                    </a:rPr>
                                    <m:t>′</m:t>
                                  </m:r>
                                </m:sup>
                              </m:sSup>
                            </m:oMath>
                          </a14:m>
                          <a:r>
                            <a:rPr lang="en-US" sz="1800" b="0" i="0" u="none" strike="noStrike" dirty="0" smtClean="0">
                              <a:solidFill>
                                <a:srgbClr val="000000"/>
                              </a:solidFill>
                              <a:effectLst/>
                              <a:latin typeface="Calibri" panose="020F0502020204030204" pitchFamily="34" charset="0"/>
                            </a:rPr>
                            <a:t>=0.011, </a:t>
                          </a:r>
                          <a14:m>
                            <m:oMath xmlns:m="http://schemas.openxmlformats.org/officeDocument/2006/math">
                              <m:sSup>
                                <m:sSupPr>
                                  <m:ctrlPr>
                                    <a:rPr lang="en-US" sz="1800" b="0" i="1" u="none" strike="noStrike" smtClean="0">
                                      <a:solidFill>
                                        <a:srgbClr val="000000"/>
                                      </a:solidFill>
                                      <a:effectLst/>
                                      <a:latin typeface="Cambria Math" panose="02040503050406030204" pitchFamily="18" charset="0"/>
                                    </a:rPr>
                                  </m:ctrlPr>
                                </m:sSupPr>
                                <m:e>
                                  <m:r>
                                    <a:rPr lang="en-US" sz="1800" b="0" i="1" u="none" strike="noStrike" smtClean="0">
                                      <a:solidFill>
                                        <a:srgbClr val="000000"/>
                                      </a:solidFill>
                                      <a:effectLst/>
                                      <a:latin typeface="Cambria Math" panose="02040503050406030204" pitchFamily="18" charset="0"/>
                                      <a:ea typeface="Cambria Math" panose="02040503050406030204" pitchFamily="18" charset="0"/>
                                    </a:rPr>
                                    <m:t>𝛼</m:t>
                                  </m:r>
                                </m:e>
                                <m:sup>
                                  <m:r>
                                    <a:rPr lang="en-US" sz="1800" b="0" i="1" u="none" strike="noStrike" smtClean="0">
                                      <a:solidFill>
                                        <a:srgbClr val="000000"/>
                                      </a:solidFill>
                                      <a:effectLst/>
                                      <a:latin typeface="Cambria Math" panose="02040503050406030204" pitchFamily="18" charset="0"/>
                                      <a:ea typeface="Cambria Math" panose="02040503050406030204" pitchFamily="18" charset="0"/>
                                    </a:rPr>
                                    <m:t>′</m:t>
                                  </m:r>
                                  <m:r>
                                    <a:rPr lang="en-US" sz="1800" b="0" i="1" u="none" strike="noStrike" smtClean="0">
                                      <a:solidFill>
                                        <a:srgbClr val="000000"/>
                                      </a:solidFill>
                                      <a:effectLst/>
                                      <a:latin typeface="Cambria Math" panose="02040503050406030204" pitchFamily="18" charset="0"/>
                                    </a:rPr>
                                    <m:t>′</m:t>
                                  </m:r>
                                </m:sup>
                              </m:sSup>
                            </m:oMath>
                          </a14:m>
                          <a:r>
                            <a:rPr lang="en-US" sz="1800" b="0" i="0" u="none" strike="noStrike" dirty="0" smtClean="0">
                              <a:solidFill>
                                <a:srgbClr val="000000"/>
                              </a:solidFill>
                              <a:effectLst/>
                              <a:latin typeface="Calibri" panose="020F0502020204030204" pitchFamily="34" charset="0"/>
                            </a:rPr>
                            <a:t>=0.067</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53398">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0.025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0.025</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0.11915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0.12012</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0.41346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0.40961</a:t>
                          </a: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0.77969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0.77328</a:t>
                          </a: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0.11915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0.12012</a:t>
                          </a: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0.20672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0.23143</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0.47529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0.51055</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0.80457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0.82077</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0.41346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0.40961</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0.47529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0.51055</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0.65792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0.71627</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0.87495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0.90589</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0.77969</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0.77328</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0.80457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0.82077</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0.87495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0.90589</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0.95541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0.97255</a:t>
                          </a:r>
                        </a:p>
                      </a:txBody>
                      <a:tcPr marL="9525" marR="9525" marT="9525" marB="0" anchor="b">
                        <a:lnL>
                          <a:noFill/>
                        </a:lnL>
                        <a:lnR>
                          <a:noFill/>
                        </a:lnR>
                        <a:lnT>
                          <a:noFill/>
                        </a:lnT>
                        <a:lnB>
                          <a:noFill/>
                        </a:lnB>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635135377"/>
                  </p:ext>
                </p:extLst>
              </p:nvPr>
            </p:nvGraphicFramePr>
            <p:xfrm>
              <a:off x="5406389" y="513348"/>
              <a:ext cx="6634720" cy="5594837"/>
            </p:xfrm>
            <a:graphic>
              <a:graphicData uri="http://schemas.openxmlformats.org/drawingml/2006/table">
                <a:tbl>
                  <a:tblPr/>
                  <a:tblGrid>
                    <a:gridCol w="993143"/>
                    <a:gridCol w="836622"/>
                    <a:gridCol w="2333250"/>
                    <a:gridCol w="2471705"/>
                  </a:tblGrid>
                  <a:tr h="799327">
                    <a:tc>
                      <a:txBody>
                        <a:bodyPr/>
                        <a:lstStyle/>
                        <a:p>
                          <a:endParaRPr lang="en-US"/>
                        </a:p>
                      </a:txBody>
                      <a:tcPr marL="9525" marR="9525" marT="9525" marB="0" anchor="b">
                        <a:lnL>
                          <a:noFill/>
                        </a:lnL>
                        <a:lnR>
                          <a:noFill/>
                        </a:lnR>
                        <a:lnT>
                          <a:noFill/>
                        </a:lnT>
                        <a:lnB>
                          <a:noFill/>
                        </a:lnB>
                        <a:blipFill rotWithShape="0">
                          <a:blip r:embed="rId5"/>
                          <a:stretch>
                            <a:fillRect r="-568712" b="-618321"/>
                          </a:stretch>
                        </a:blipFill>
                      </a:tcPr>
                    </a:tc>
                    <a:tc>
                      <a:txBody>
                        <a:bodyPr/>
                        <a:lstStyle/>
                        <a:p>
                          <a:endParaRPr lang="en-US"/>
                        </a:p>
                      </a:txBody>
                      <a:tcPr marL="9525" marR="9525" marT="9525" marB="0" anchor="b">
                        <a:lnL>
                          <a:noFill/>
                        </a:lnL>
                        <a:lnR>
                          <a:noFill/>
                        </a:lnR>
                        <a:lnT>
                          <a:noFill/>
                        </a:lnT>
                        <a:lnB>
                          <a:noFill/>
                        </a:lnB>
                        <a:blipFill rotWithShape="0">
                          <a:blip r:embed="rId5"/>
                          <a:stretch>
                            <a:fillRect l="-118116" r="-571739" b="-618321"/>
                          </a:stretch>
                        </a:blipFill>
                      </a:tcPr>
                    </a:tc>
                    <a:tc>
                      <a:txBody>
                        <a:bodyPr/>
                        <a:lstStyle/>
                        <a:p>
                          <a:pPr algn="ctr" fontAlgn="b"/>
                          <a:r>
                            <a:rPr lang="en-US" sz="2000" b="0" i="0" u="none" strike="noStrike" dirty="0" smtClean="0">
                              <a:solidFill>
                                <a:srgbClr val="000000"/>
                              </a:solidFill>
                              <a:effectLst/>
                              <a:latin typeface="Calibri" panose="020F0502020204030204" pitchFamily="34" charset="0"/>
                            </a:rPr>
                            <a:t>Hochberg</a:t>
                          </a:r>
                        </a:p>
                        <a:p>
                          <a:pPr algn="ctr" fontAlgn="b"/>
                          <a:r>
                            <a:rPr lang="en-US" sz="1800" b="0" i="0" u="none" strike="noStrike" dirty="0" smtClean="0">
                              <a:solidFill>
                                <a:srgbClr val="000000"/>
                              </a:solidFill>
                              <a:effectLst/>
                              <a:latin typeface="Calibri" panose="020F0502020204030204" pitchFamily="34" charset="0"/>
                            </a:rPr>
                            <a:t>0.0125, 0.025</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blipFill rotWithShape="0">
                          <a:blip r:embed="rId5"/>
                          <a:stretch>
                            <a:fillRect l="-168473" b="-618321"/>
                          </a:stretch>
                        </a:blipFill>
                      </a:tcPr>
                    </a:tc>
                  </a:tr>
                  <a:tr h="253398">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0.025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0.025</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0.11915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0.12012</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0.41346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0.40961</a:t>
                          </a: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0.77969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0.77328</a:t>
                          </a: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0.11915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0.12012</a:t>
                          </a:r>
                        </a:p>
                      </a:txBody>
                      <a:tcPr marL="9525" marR="9525" marT="9525" marB="0" anchor="b">
                        <a:lnL>
                          <a:noFill/>
                        </a:lnL>
                        <a:lnR>
                          <a:noFill/>
                        </a:lnR>
                        <a:lnT>
                          <a:noFill/>
                        </a:lnT>
                        <a:lnB>
                          <a:noFill/>
                        </a:lnB>
                      </a:tcPr>
                    </a:tc>
                  </a:tr>
                  <a:tr h="283882">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0.20672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0.23143</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0.47529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0.51055</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0.80457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0.82077</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0.41346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0.40961</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0.47529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0.51055</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0.65792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0.71627</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0.87495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0.90589</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0.77969</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0.77328</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0.80457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0.82077</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0.87495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0.90589</a:t>
                          </a:r>
                        </a:p>
                      </a:txBody>
                      <a:tcPr marL="9525" marR="9525" marT="9525" marB="0" anchor="b">
                        <a:lnL>
                          <a:noFill/>
                        </a:lnL>
                        <a:lnR>
                          <a:noFill/>
                        </a:lnR>
                        <a:lnT>
                          <a:noFill/>
                        </a:lnT>
                        <a:lnB>
                          <a:noFill/>
                        </a:lnB>
                      </a:tcPr>
                    </a:tc>
                  </a:tr>
                  <a:tr h="283882">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0.95541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0.97255</a:t>
                          </a:r>
                        </a:p>
                      </a:txBody>
                      <a:tcPr marL="9525" marR="9525" marT="9525" marB="0" anchor="b">
                        <a:lnL>
                          <a:noFill/>
                        </a:lnL>
                        <a:lnR>
                          <a:noFill/>
                        </a:lnR>
                        <a:lnT>
                          <a:noFill/>
                        </a:lnT>
                        <a:lnB>
                          <a:noFill/>
                        </a:lnB>
                      </a:tcPr>
                    </a:tc>
                  </a:tr>
                </a:tbl>
              </a:graphicData>
            </a:graphic>
          </p:graphicFrame>
        </mc:Fallback>
      </mc:AlternateContent>
      <p:grpSp>
        <p:nvGrpSpPr>
          <p:cNvPr id="8" name="Group 7"/>
          <p:cNvGrpSpPr/>
          <p:nvPr/>
        </p:nvGrpSpPr>
        <p:grpSpPr>
          <a:xfrm>
            <a:off x="1006646" y="1008265"/>
            <a:ext cx="4377436" cy="4407459"/>
            <a:chOff x="3665838" y="716063"/>
            <a:chExt cx="5351400" cy="5264607"/>
          </a:xfrm>
        </p:grpSpPr>
        <p:grpSp>
          <p:nvGrpSpPr>
            <p:cNvPr id="9" name="Group 8"/>
            <p:cNvGrpSpPr/>
            <p:nvPr/>
          </p:nvGrpSpPr>
          <p:grpSpPr>
            <a:xfrm>
              <a:off x="3665838" y="716063"/>
              <a:ext cx="5351400" cy="5264607"/>
              <a:chOff x="1920299" y="2490818"/>
              <a:chExt cx="5359104" cy="5264607"/>
            </a:xfrm>
          </p:grpSpPr>
          <p:cxnSp>
            <p:nvCxnSpPr>
              <p:cNvPr id="18" name="Straight Arrow Connector 17"/>
              <p:cNvCxnSpPr/>
              <p:nvPr/>
            </p:nvCxnSpPr>
            <p:spPr>
              <a:xfrm flipV="1">
                <a:off x="4436463" y="2598540"/>
                <a:ext cx="8251" cy="51568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20299" y="5176982"/>
                <a:ext cx="5139561" cy="247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130244" y="2490818"/>
                    <a:ext cx="2237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2</m:t>
                              </m:r>
                            </m:sub>
                          </m:sSub>
                        </m:oMath>
                      </m:oMathPara>
                    </a14:m>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30244" y="2490818"/>
                    <a:ext cx="223716" cy="215444"/>
                  </a:xfrm>
                  <a:prstGeom prst="rect">
                    <a:avLst/>
                  </a:prstGeom>
                  <a:blipFill rotWithShape="0">
                    <a:blip r:embed="rId6"/>
                    <a:stretch>
                      <a:fillRect l="-33333" r="-1666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059860" y="5228429"/>
                    <a:ext cx="21954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𝑍</m:t>
                              </m:r>
                            </m:e>
                            <m:sub>
                              <m:r>
                                <a:rPr lang="en-US" sz="1400" b="0" i="1" smtClean="0">
                                  <a:latin typeface="Cambria Math" panose="02040503050406030204" pitchFamily="18" charset="0"/>
                                </a:rPr>
                                <m:t>1</m:t>
                              </m:r>
                            </m:sub>
                          </m:sSub>
                        </m:oMath>
                      </m:oMathPara>
                    </a14:m>
                    <a:endParaRPr lang="en-US"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059860" y="5228429"/>
                    <a:ext cx="219543" cy="215444"/>
                  </a:xfrm>
                  <a:prstGeom prst="rect">
                    <a:avLst/>
                  </a:prstGeom>
                  <a:blipFill rotWithShape="0">
                    <a:blip r:embed="rId7"/>
                    <a:stretch>
                      <a:fillRect l="-34483" r="-17241" b="-33333"/>
                    </a:stretch>
                  </a:blipFill>
                </p:spPr>
                <p:txBody>
                  <a:bodyPr/>
                  <a:lstStyle/>
                  <a:p>
                    <a:r>
                      <a:rPr lang="en-US">
                        <a:noFill/>
                      </a:rPr>
                      <a:t> </a:t>
                    </a:r>
                  </a:p>
                </p:txBody>
              </p:sp>
            </mc:Fallback>
          </mc:AlternateContent>
        </p:grpSp>
        <p:cxnSp>
          <p:nvCxnSpPr>
            <p:cNvPr id="10" name="Straight Arrow Connector 9"/>
            <p:cNvCxnSpPr/>
            <p:nvPr/>
          </p:nvCxnSpPr>
          <p:spPr>
            <a:xfrm flipV="1">
              <a:off x="7562335" y="1845994"/>
              <a:ext cx="1125545" cy="72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31818" y="1551007"/>
              <a:ext cx="672308" cy="312487"/>
            </a:xfrm>
            <a:prstGeom prst="rect">
              <a:avLst/>
            </a:prstGeom>
            <a:noFill/>
          </p:spPr>
          <p:txBody>
            <a:bodyPr wrap="square" rtlCol="0">
              <a:spAutoFit/>
            </a:bodyPr>
            <a:lstStyle/>
            <a:p>
              <a:r>
                <a:rPr lang="en-US" sz="1100" dirty="0" smtClean="0">
                  <a:solidFill>
                    <a:srgbClr val="FFFF00"/>
                  </a:solidFill>
                </a:rPr>
                <a:t>0.025</a:t>
              </a:r>
              <a:endParaRPr lang="en-US" sz="1100" dirty="0">
                <a:solidFill>
                  <a:srgbClr val="FFFF00"/>
                </a:solidFill>
              </a:endParaRPr>
            </a:p>
          </p:txBody>
        </p:sp>
        <p:cxnSp>
          <p:nvCxnSpPr>
            <p:cNvPr id="12" name="Straight Arrow Connector 11"/>
            <p:cNvCxnSpPr/>
            <p:nvPr/>
          </p:nvCxnSpPr>
          <p:spPr>
            <a:xfrm>
              <a:off x="7829140" y="2415785"/>
              <a:ext cx="824867"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26863" y="2146418"/>
              <a:ext cx="771148" cy="312487"/>
            </a:xfrm>
            <a:prstGeom prst="rect">
              <a:avLst/>
            </a:prstGeom>
            <a:noFill/>
          </p:spPr>
          <p:txBody>
            <a:bodyPr wrap="square" rtlCol="0">
              <a:spAutoFit/>
            </a:bodyPr>
            <a:lstStyle/>
            <a:p>
              <a:r>
                <a:rPr lang="en-US" sz="1100" dirty="0" smtClean="0">
                  <a:solidFill>
                    <a:srgbClr val="FFFF00"/>
                  </a:solidFill>
                </a:rPr>
                <a:t>0.0125</a:t>
              </a:r>
              <a:endParaRPr lang="en-US" sz="1100" dirty="0">
                <a:solidFill>
                  <a:srgbClr val="FFFF00"/>
                </a:solidFill>
              </a:endParaRPr>
            </a:p>
          </p:txBody>
        </p:sp>
        <p:cxnSp>
          <p:nvCxnSpPr>
            <p:cNvPr id="14" name="Straight Arrow Connector 13"/>
            <p:cNvCxnSpPr/>
            <p:nvPr/>
          </p:nvCxnSpPr>
          <p:spPr>
            <a:xfrm>
              <a:off x="7054412" y="2164286"/>
              <a:ext cx="1609429" cy="11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7829140" y="1875287"/>
                  <a:ext cx="987980" cy="312487"/>
                </a:xfrm>
                <a:prstGeom prst="rect">
                  <a:avLst/>
                </a:prstGeom>
                <a:noFill/>
              </p:spPr>
              <p:txBody>
                <a:bodyPr wrap="square" rtlCol="0">
                  <a:spAutoFit/>
                </a:bodyPr>
                <a:lstStyle/>
                <a:p>
                  <a14:m>
                    <m:oMath xmlns:m="http://schemas.openxmlformats.org/officeDocument/2006/math">
                      <m:sSup>
                        <m:sSupPr>
                          <m:ctrlPr>
                            <a:rPr lang="en-US" sz="1100" i="1" smtClean="0">
                              <a:latin typeface="Cambria Math" panose="02040503050406030204" pitchFamily="18" charset="0"/>
                            </a:rPr>
                          </m:ctrlPr>
                        </m:sSupPr>
                        <m:e>
                          <m:r>
                            <a:rPr lang="en-US" sz="1100" i="1" smtClean="0">
                              <a:latin typeface="Cambria Math" panose="02040503050406030204" pitchFamily="18" charset="0"/>
                              <a:ea typeface="Cambria Math" panose="02040503050406030204" pitchFamily="18" charset="0"/>
                            </a:rPr>
                            <m:t>𝛼</m:t>
                          </m:r>
                        </m:e>
                        <m:sup>
                          <m:r>
                            <a:rPr lang="en-US" sz="1100" b="0" i="1" smtClean="0">
                              <a:latin typeface="Cambria Math" panose="02040503050406030204" pitchFamily="18" charset="0"/>
                            </a:rPr>
                            <m:t>′′</m:t>
                          </m:r>
                        </m:sup>
                      </m:sSup>
                    </m:oMath>
                  </a14:m>
                  <a:r>
                    <a:rPr lang="en-US" sz="1100" dirty="0" smtClean="0"/>
                    <a:t>=0.067</a:t>
                  </a:r>
                  <a:endParaRPr lang="en-US" sz="11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829140" y="1875287"/>
                  <a:ext cx="987980" cy="312487"/>
                </a:xfrm>
                <a:prstGeom prst="rect">
                  <a:avLst/>
                </a:prstGeom>
                <a:blipFill rotWithShape="0">
                  <a:blip r:embed="rId8"/>
                  <a:stretch>
                    <a:fillRect b="-16279"/>
                  </a:stretch>
                </a:blipFill>
              </p:spPr>
              <p:txBody>
                <a:bodyPr/>
                <a:lstStyle/>
                <a:p>
                  <a:r>
                    <a:rPr lang="en-US">
                      <a:noFill/>
                    </a:rPr>
                    <a:t> </a:t>
                  </a:r>
                </a:p>
              </p:txBody>
            </p:sp>
          </mc:Fallback>
        </mc:AlternateContent>
        <p:cxnSp>
          <p:nvCxnSpPr>
            <p:cNvPr id="16" name="Straight Arrow Connector 15"/>
            <p:cNvCxnSpPr/>
            <p:nvPr/>
          </p:nvCxnSpPr>
          <p:spPr>
            <a:xfrm>
              <a:off x="8014843" y="4766217"/>
              <a:ext cx="6723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964680" y="4415472"/>
                  <a:ext cx="1052558" cy="312487"/>
                </a:xfrm>
                <a:prstGeom prst="rect">
                  <a:avLst/>
                </a:prstGeom>
                <a:noFill/>
              </p:spPr>
              <p:txBody>
                <a:bodyPr wrap="square" rtlCol="0">
                  <a:spAutoFit/>
                </a:bodyPr>
                <a:lstStyle/>
                <a:p>
                  <a14:m>
                    <m:oMath xmlns:m="http://schemas.openxmlformats.org/officeDocument/2006/math">
                      <m:sSup>
                        <m:sSupPr>
                          <m:ctrlPr>
                            <a:rPr lang="en-US" sz="1100" i="1" smtClean="0">
                              <a:latin typeface="Cambria Math" panose="02040503050406030204" pitchFamily="18" charset="0"/>
                            </a:rPr>
                          </m:ctrlPr>
                        </m:sSupPr>
                        <m:e>
                          <m:r>
                            <a:rPr lang="en-US" sz="1100" i="1" smtClean="0">
                              <a:latin typeface="Cambria Math" panose="02040503050406030204" pitchFamily="18" charset="0"/>
                              <a:ea typeface="Cambria Math" panose="02040503050406030204" pitchFamily="18" charset="0"/>
                            </a:rPr>
                            <m:t>𝛼</m:t>
                          </m:r>
                        </m:e>
                        <m:sup>
                          <m:r>
                            <a:rPr lang="en-US" sz="1100" b="0" i="1" smtClean="0">
                              <a:latin typeface="Cambria Math" panose="02040503050406030204" pitchFamily="18" charset="0"/>
                            </a:rPr>
                            <m:t>′</m:t>
                          </m:r>
                        </m:sup>
                      </m:sSup>
                    </m:oMath>
                  </a14:m>
                  <a:r>
                    <a:rPr lang="en-US" sz="1100" dirty="0" smtClean="0"/>
                    <a:t>=0.011</a:t>
                  </a:r>
                  <a:endParaRPr lang="en-US" sz="1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964680" y="4415472"/>
                  <a:ext cx="1052558" cy="312487"/>
                </a:xfrm>
                <a:prstGeom prst="rect">
                  <a:avLst/>
                </a:prstGeom>
                <a:blipFill rotWithShape="0">
                  <a:blip r:embed="rId9"/>
                  <a:stretch>
                    <a:fillRect b="-16279"/>
                  </a:stretch>
                </a:blipFill>
              </p:spPr>
              <p:txBody>
                <a:bodyPr/>
                <a:lstStyle/>
                <a:p>
                  <a:r>
                    <a:rPr lang="en-US">
                      <a:noFill/>
                    </a:rPr>
                    <a:t> </a:t>
                  </a:r>
                </a:p>
              </p:txBody>
            </p:sp>
          </mc:Fallback>
        </mc:AlternateContent>
      </p:grpSp>
    </p:spTree>
    <p:extLst>
      <p:ext uri="{BB962C8B-B14F-4D97-AF65-F5344CB8AC3E}">
        <p14:creationId xmlns:p14="http://schemas.microsoft.com/office/powerpoint/2010/main" val="2413047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7162" y="1433512"/>
            <a:ext cx="11877675" cy="3990975"/>
          </a:xfrm>
          <a:prstGeom prst="rect">
            <a:avLst/>
          </a:prstGeom>
        </p:spPr>
      </p:pic>
    </p:spTree>
    <p:extLst>
      <p:ext uri="{BB962C8B-B14F-4D97-AF65-F5344CB8AC3E}">
        <p14:creationId xmlns:p14="http://schemas.microsoft.com/office/powerpoint/2010/main" val="2134661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p:cNvSpPr txBox="1"/>
              <p:nvPr/>
            </p:nvSpPr>
            <p:spPr>
              <a:xfrm>
                <a:off x="722489" y="541867"/>
                <a:ext cx="9553370" cy="1039515"/>
              </a:xfrm>
              <a:prstGeom prst="rect">
                <a:avLst/>
              </a:prstGeom>
              <a:noFill/>
            </p:spPr>
            <p:txBody>
              <a:bodyPr wrap="square" rtlCol="0">
                <a:spAutoFit/>
              </a:bodyPr>
              <a:lstStyle/>
              <a:p>
                <a:r>
                  <a:rPr lang="en-US" dirty="0" smtClean="0"/>
                  <a:t>Simes’ (1986) global test:</a:t>
                </a:r>
              </a:p>
              <a:p>
                <a:r>
                  <a:rPr lang="en-US" dirty="0" smtClean="0"/>
                  <a:t>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smtClean="0"/>
                  <a:t>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𝑛</m:t>
                        </m:r>
                      </m:den>
                    </m:f>
                    <m:r>
                      <a:rPr lang="en-US" b="0" i="1" smtClean="0">
                        <a:latin typeface="Cambria Math" panose="02040503050406030204" pitchFamily="18" charset="0"/>
                        <a:ea typeface="Cambria Math" panose="02040503050406030204" pitchFamily="18" charset="0"/>
                      </a:rPr>
                      <m:t>,</m:t>
                    </m:r>
                  </m:oMath>
                </a14:m>
                <a:r>
                  <a:rPr lang="en-US" dirty="0" smtClean="0"/>
                  <a:t> or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m:t>
                        </m:r>
                        <m:r>
                          <a:rPr lang="en-US" b="0" i="1" smtClean="0">
                            <a:latin typeface="Cambria Math" panose="02040503050406030204" pitchFamily="18" charset="0"/>
                          </a:rPr>
                          <m:t>2</m:t>
                        </m:r>
                        <m:r>
                          <a:rPr lang="en-US" b="0" i="1">
                            <a:latin typeface="Cambria Math" panose="02040503050406030204" pitchFamily="18" charset="0"/>
                          </a:rPr>
                          <m:t>)</m:t>
                        </m:r>
                      </m:sub>
                    </m:sSub>
                    <m:r>
                      <a:rPr lang="en-US" b="0"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a:latin typeface="Cambria Math" panose="02040503050406030204" pitchFamily="18" charset="0"/>
                            <a:ea typeface="Cambria Math" panose="02040503050406030204" pitchFamily="18" charset="0"/>
                          </a:rPr>
                          <m:t>𝛼</m:t>
                        </m:r>
                      </m:num>
                      <m:den>
                        <m:r>
                          <a:rPr lang="en-US" b="0" i="1">
                            <a:latin typeface="Cambria Math" panose="02040503050406030204" pitchFamily="18" charset="0"/>
                            <a:ea typeface="Cambria Math" panose="02040503050406030204" pitchFamily="18" charset="0"/>
                          </a:rPr>
                          <m:t>𝑛</m:t>
                        </m:r>
                      </m:den>
                    </m:f>
                  </m:oMath>
                </a14:m>
                <a:r>
                  <a:rPr lang="en-US" dirty="0" smtClean="0"/>
                  <a:t>, or ….</a:t>
                </a:r>
                <a:r>
                  <a:rPr lang="en-US" dirty="0"/>
                  <a: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m:t>
                        </m:r>
                        <m:r>
                          <a:rPr lang="en-US" b="0" i="1" smtClean="0">
                            <a:latin typeface="Cambria Math" panose="02040503050406030204" pitchFamily="18" charset="0"/>
                          </a:rPr>
                          <m:t>𝑛</m:t>
                        </m:r>
                        <m:r>
                          <a:rPr lang="en-US" b="0" i="1">
                            <a:latin typeface="Cambria Math" panose="02040503050406030204" pitchFamily="18" charset="0"/>
                          </a:rPr>
                          <m:t>)</m:t>
                        </m:r>
                      </m:sub>
                    </m:sSub>
                    <m:r>
                      <a:rPr lang="en-US" b="0" i="1">
                        <a:latin typeface="Cambria Math" panose="02040503050406030204" pitchFamily="18" charset="0"/>
                        <a:ea typeface="Cambria Math" panose="02040503050406030204" pitchFamily="18" charset="0"/>
                      </a:rPr>
                      <m:t>≤</m:t>
                    </m:r>
                  </m:oMath>
                </a14:m>
                <a:r>
                  <a:rPr lang="en-US" i="0" dirty="0" smtClean="0">
                    <a:ea typeface="Cambria Math" panose="02040503050406030204" pitchFamily="18" charset="0"/>
                  </a:rPr>
                  <a:t>α. Under independence, it is an exact </a:t>
                </a:r>
                <a:r>
                  <a:rPr lang="en-US" dirty="0" smtClean="0">
                    <a:ea typeface="Cambria Math" panose="02040503050406030204" pitchFamily="18" charset="0"/>
                  </a:rPr>
                  <a:t>α-level test.</a:t>
                </a:r>
                <a:endParaRPr lang="en-US" i="0" dirty="0" smtClean="0">
                  <a:ea typeface="Cambria Math" panose="02040503050406030204" pitchFamily="18" charset="0"/>
                </a:endParaRPr>
              </a:p>
              <a:p>
                <a:endParaRPr lang="en-US" dirty="0">
                  <a:latin typeface="+mj-lt"/>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22489" y="541867"/>
                <a:ext cx="9553370" cy="1039515"/>
              </a:xfrm>
              <a:prstGeom prst="rect">
                <a:avLst/>
              </a:prstGeom>
              <a:blipFill rotWithShape="0">
                <a:blip r:embed="rId3"/>
                <a:stretch>
                  <a:fillRect l="-574" t="-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8312" y="1769777"/>
                <a:ext cx="9453646"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i="1">
                          <a:latin typeface="Cambria Math" panose="02040503050406030204" pitchFamily="18" charset="0"/>
                        </a:rPr>
                        <m:t>To</m:t>
                      </m:r>
                      <m:r>
                        <a:rPr lang="en-US">
                          <a:latin typeface="Cambria Math" panose="02040503050406030204" pitchFamily="18" charset="0"/>
                        </a:rPr>
                        <m:t> </m:t>
                      </m:r>
                      <m:r>
                        <m:rPr>
                          <m:sty m:val="p"/>
                        </m:rPr>
                        <a:rPr lang="en-US" i="1">
                          <a:latin typeface="Cambria Math" panose="02040503050406030204" pitchFamily="18" charset="0"/>
                        </a:rPr>
                        <m:t>make</m:t>
                      </m:r>
                      <m:r>
                        <a:rPr lang="en-US">
                          <a:latin typeface="Cambria Math" panose="02040503050406030204" pitchFamily="18" charset="0"/>
                        </a:rPr>
                        <m:t> </m:t>
                      </m:r>
                      <m:r>
                        <m:rPr>
                          <m:sty m:val="p"/>
                        </m:rPr>
                        <a:rPr lang="en-US" i="1">
                          <a:latin typeface="Cambria Math" panose="02040503050406030204" pitchFamily="18" charset="0"/>
                        </a:rPr>
                        <m:t>inferences</m:t>
                      </m:r>
                      <m:r>
                        <a:rPr lang="en-US">
                          <a:latin typeface="Cambria Math" panose="02040503050406030204" pitchFamily="18" charset="0"/>
                        </a:rPr>
                        <m:t> </m:t>
                      </m:r>
                      <m:r>
                        <m:rPr>
                          <m:sty m:val="p"/>
                        </m:rPr>
                        <a:rPr lang="en-US" i="1">
                          <a:latin typeface="Cambria Math" panose="02040503050406030204" pitchFamily="18" charset="0"/>
                        </a:rPr>
                        <m:t>on</m:t>
                      </m:r>
                      <m:r>
                        <a:rPr lang="en-US">
                          <a:latin typeface="Cambria Math" panose="02040503050406030204" pitchFamily="18" charset="0"/>
                        </a:rPr>
                        <m:t> </m:t>
                      </m:r>
                      <m:r>
                        <m:rPr>
                          <m:sty m:val="p"/>
                        </m:rPr>
                        <a:rPr lang="en-US" i="1">
                          <a:latin typeface="Cambria Math" panose="02040503050406030204" pitchFamily="18" charset="0"/>
                        </a:rPr>
                        <m:t>individual</m:t>
                      </m:r>
                      <m:r>
                        <a:rPr lang="en-US">
                          <a:latin typeface="Cambria Math" panose="02040503050406030204" pitchFamily="18" charset="0"/>
                        </a:rPr>
                        <m:t> </m:t>
                      </m:r>
                      <m:r>
                        <m:rPr>
                          <m:sty m:val="p"/>
                        </m:rPr>
                        <a:rPr lang="en-US" i="1">
                          <a:latin typeface="Cambria Math" panose="02040503050406030204" pitchFamily="18" charset="0"/>
                        </a:rPr>
                        <m:t>hypotheses</m:t>
                      </m:r>
                      <m:r>
                        <a:rPr lang="en-US">
                          <a:latin typeface="Cambria Math" panose="02040503050406030204" pitchFamily="18" charset="0"/>
                        </a:rPr>
                        <m:t>, </m:t>
                      </m:r>
                      <m:r>
                        <m:rPr>
                          <m:sty m:val="p"/>
                        </m:rPr>
                        <a:rPr lang="en-US" i="1">
                          <a:latin typeface="Cambria Math" panose="02040503050406030204" pitchFamily="18" charset="0"/>
                        </a:rPr>
                        <m:t>Hommel</m:t>
                      </m:r>
                      <m:r>
                        <a:rPr lang="en-US">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1988</m:t>
                          </m:r>
                        </m:e>
                      </m:d>
                      <m:r>
                        <a:rPr lang="en-US">
                          <a:latin typeface="Cambria Math" panose="02040503050406030204" pitchFamily="18" charset="0"/>
                        </a:rPr>
                        <m:t>, </m:t>
                      </m:r>
                      <m:r>
                        <m:rPr>
                          <m:sty m:val="p"/>
                        </m:rPr>
                        <a:rPr lang="en-US" i="1">
                          <a:latin typeface="Cambria Math" panose="02040503050406030204" pitchFamily="18" charset="0"/>
                        </a:rPr>
                        <m:t>Hochberg</m:t>
                      </m:r>
                      <m:r>
                        <a:rPr lang="en-US">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1988</m:t>
                          </m:r>
                        </m:e>
                      </m:d>
                      <m:r>
                        <a:rPr lang="en-US">
                          <a:latin typeface="Cambria Math" panose="02040503050406030204" pitchFamily="18" charset="0"/>
                        </a:rPr>
                        <m:t> </m:t>
                      </m:r>
                    </m:oMath>
                  </m:oMathPara>
                </a14:m>
                <a:endParaRPr lang="en-US" dirty="0" smtClean="0"/>
              </a:p>
              <a:p>
                <a14:m>
                  <m:oMath xmlns:m="http://schemas.openxmlformats.org/officeDocument/2006/math">
                    <m:r>
                      <m:rPr>
                        <m:sty m:val="p"/>
                      </m:rPr>
                      <a:rPr lang="en-US" i="1">
                        <a:latin typeface="Cambria Math" panose="02040503050406030204" pitchFamily="18" charset="0"/>
                      </a:rPr>
                      <m:t>have</m:t>
                    </m:r>
                    <m:r>
                      <a:rPr lang="en-US">
                        <a:latin typeface="Cambria Math" panose="02040503050406030204" pitchFamily="18" charset="0"/>
                      </a:rPr>
                      <m:t> </m:t>
                    </m:r>
                    <m:r>
                      <m:rPr>
                        <m:sty m:val="p"/>
                      </m:rPr>
                      <a:rPr lang="en-US" i="1">
                        <a:latin typeface="Cambria Math" panose="02040503050406030204" pitchFamily="18" charset="0"/>
                      </a:rPr>
                      <m:t>used</m:t>
                    </m:r>
                    <m:r>
                      <a:rPr lang="en-US">
                        <a:latin typeface="Cambria Math" panose="02040503050406030204" pitchFamily="18" charset="0"/>
                      </a:rPr>
                      <m:t> </m:t>
                    </m:r>
                    <m:r>
                      <m:rPr>
                        <m:sty m:val="p"/>
                      </m:rPr>
                      <a:rPr lang="en-US" i="1">
                        <a:latin typeface="Cambria Math" panose="02040503050406030204" pitchFamily="18" charset="0"/>
                      </a:rPr>
                      <m:t>Sime</m:t>
                    </m:r>
                    <m:sSup>
                      <m:sSupPr>
                        <m:ctrlPr>
                          <a:rPr lang="en-US" i="1">
                            <a:latin typeface="Cambria Math" panose="02040503050406030204" pitchFamily="18" charset="0"/>
                          </a:rPr>
                        </m:ctrlPr>
                      </m:sSupPr>
                      <m:e>
                        <m:r>
                          <m:rPr>
                            <m:sty m:val="p"/>
                          </m:rPr>
                          <a:rPr lang="en-US" i="1">
                            <a:latin typeface="Cambria Math" panose="02040503050406030204" pitchFamily="18" charset="0"/>
                          </a:rPr>
                          <m:t>s</m:t>
                        </m:r>
                      </m:e>
                      <m:sup>
                        <m:r>
                          <a:rPr lang="en-US">
                            <a:latin typeface="Cambria Math" panose="02040503050406030204" pitchFamily="18" charset="0"/>
                          </a:rPr>
                          <m:t>′</m:t>
                        </m:r>
                      </m:sup>
                    </m:sSup>
                    <m:r>
                      <m:rPr>
                        <m:sty m:val="p"/>
                      </m:rPr>
                      <a:rPr lang="en-US" i="1">
                        <a:latin typeface="Cambria Math" panose="02040503050406030204" pitchFamily="18" charset="0"/>
                      </a:rPr>
                      <m:t>s</m:t>
                    </m:r>
                    <m:r>
                      <a:rPr lang="en-US">
                        <a:latin typeface="Cambria Math" panose="02040503050406030204" pitchFamily="18" charset="0"/>
                      </a:rPr>
                      <m:t> </m:t>
                    </m:r>
                    <m:r>
                      <m:rPr>
                        <m:sty m:val="p"/>
                      </m:rPr>
                      <a:rPr lang="en-US" i="1">
                        <a:latin typeface="Cambria Math" panose="02040503050406030204" pitchFamily="18" charset="0"/>
                      </a:rPr>
                      <m:t>test</m:t>
                    </m:r>
                  </m:oMath>
                </a14:m>
                <a:r>
                  <a:rPr lang="en-US" dirty="0" smtClean="0"/>
                  <a:t> as a basis for a sequential test. </a:t>
                </a:r>
              </a:p>
            </p:txBody>
          </p:sp>
        </mc:Choice>
        <mc:Fallback xmlns="">
          <p:sp>
            <p:nvSpPr>
              <p:cNvPr id="4" name="TextBox 3"/>
              <p:cNvSpPr txBox="1">
                <a:spLocks noRot="1" noChangeAspect="1" noMove="1" noResize="1" noEditPoints="1" noAdjustHandles="1" noChangeArrowheads="1" noChangeShapeType="1" noTextEdit="1"/>
              </p:cNvSpPr>
              <p:nvPr/>
            </p:nvSpPr>
            <p:spPr>
              <a:xfrm>
                <a:off x="598312" y="1769777"/>
                <a:ext cx="9453646" cy="646331"/>
              </a:xfrm>
              <a:prstGeom prst="rect">
                <a:avLst/>
              </a:prstGeom>
              <a:blipFill rotWithShape="0">
                <a:blip r:embed="rId4"/>
                <a:stretch>
                  <a:fillRect b="-14151"/>
                </a:stretch>
              </a:blipFill>
            </p:spPr>
            <p:txBody>
              <a:bodyPr/>
              <a:lstStyle/>
              <a:p>
                <a:r>
                  <a:rPr lang="en-US">
                    <a:noFill/>
                  </a:rPr>
                  <a:t> </a:t>
                </a:r>
              </a:p>
            </p:txBody>
          </p:sp>
        </mc:Fallback>
      </mc:AlternateContent>
    </p:spTree>
    <p:extLst>
      <p:ext uri="{BB962C8B-B14F-4D97-AF65-F5344CB8AC3E}">
        <p14:creationId xmlns:p14="http://schemas.microsoft.com/office/powerpoint/2010/main" val="19121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700685" y="1646106"/>
                <a:ext cx="9174145" cy="1323439"/>
              </a:xfrm>
              <a:prstGeom prst="rect">
                <a:avLst/>
              </a:prstGeom>
              <a:noFill/>
            </p:spPr>
            <p:txBody>
              <a:bodyPr wrap="square" rtlCol="0">
                <a:spAutoFit/>
              </a:bodyPr>
              <a:lstStyle/>
              <a:p>
                <a:r>
                  <a:rPr lang="en-US" b="1" dirty="0" smtClean="0"/>
                  <a:t>Three hypotheses, </a:t>
                </a:r>
                <a14:m>
                  <m:oMath xmlns:m="http://schemas.openxmlformats.org/officeDocument/2006/math">
                    <m:r>
                      <a:rPr lang="en-US" b="1" i="1" smtClean="0">
                        <a:latin typeface="Cambria Math" panose="02040503050406030204" pitchFamily="18" charset="0"/>
                        <a:ea typeface="Cambria Math" panose="02040503050406030204" pitchFamily="18" charset="0"/>
                      </a:rPr>
                      <m:t>𝜶</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𝟎𝟓</m:t>
                    </m:r>
                  </m:oMath>
                </a14:m>
                <a:endParaRPr lang="en-US" b="1" dirty="0" smtClean="0"/>
              </a:p>
              <a:p>
                <a:endParaRPr lang="en-US" dirty="0"/>
              </a:p>
              <a:p>
                <a:r>
                  <a:rPr lang="en-US" b="1" dirty="0" smtClean="0"/>
                  <a:t>Reject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𝟎</m:t>
                        </m:r>
                      </m:sub>
                    </m:sSub>
                  </m:oMath>
                </a14:m>
                <a:r>
                  <a:rPr lang="en-US" b="1" dirty="0"/>
                  <a:t> if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ub>
                    </m:sSub>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𝜶</m:t>
                        </m:r>
                      </m:num>
                      <m:den>
                        <m:r>
                          <a:rPr lang="en-US" b="1" i="1" smtClean="0">
                            <a:latin typeface="Cambria Math" panose="02040503050406030204" pitchFamily="18" charset="0"/>
                            <a:ea typeface="Cambria Math" panose="02040503050406030204" pitchFamily="18" charset="0"/>
                          </a:rPr>
                          <m:t>𝟑</m:t>
                        </m:r>
                      </m:den>
                    </m:f>
                    <m:r>
                      <a:rPr lang="en-US" b="1" i="1">
                        <a:latin typeface="Cambria Math" panose="02040503050406030204" pitchFamily="18" charset="0"/>
                        <a:ea typeface="Cambria Math" panose="02040503050406030204" pitchFamily="18" charset="0"/>
                      </a:rPr>
                      <m:t>,</m:t>
                    </m:r>
                  </m:oMath>
                </a14:m>
                <a:r>
                  <a:rPr lang="en-US" b="1" dirty="0"/>
                  <a:t> or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sub>
                    </m:sSub>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𝜶</m:t>
                        </m:r>
                      </m:num>
                      <m:den>
                        <m:r>
                          <a:rPr lang="en-US" b="1" i="1" smtClean="0">
                            <a:latin typeface="Cambria Math" panose="02040503050406030204" pitchFamily="18" charset="0"/>
                            <a:ea typeface="Cambria Math" panose="02040503050406030204" pitchFamily="18" charset="0"/>
                          </a:rPr>
                          <m:t>𝟑</m:t>
                        </m:r>
                      </m:den>
                    </m:f>
                  </m:oMath>
                </a14:m>
                <a:r>
                  <a:rPr lang="en-US" b="1" dirty="0"/>
                  <a:t>, or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m:t>
                        </m:r>
                        <m:r>
                          <a:rPr lang="en-US" b="1" i="1" smtClean="0">
                            <a:latin typeface="Cambria Math" panose="02040503050406030204" pitchFamily="18" charset="0"/>
                          </a:rPr>
                          <m:t>𝟑</m:t>
                        </m:r>
                        <m:r>
                          <a:rPr lang="en-US" b="1" i="1">
                            <a:latin typeface="Cambria Math" panose="02040503050406030204" pitchFamily="18" charset="0"/>
                          </a:rPr>
                          <m:t>)</m:t>
                        </m:r>
                      </m:sub>
                    </m:sSub>
                    <m:r>
                      <a:rPr lang="en-US" b="1" i="1">
                        <a:latin typeface="Cambria Math" panose="02040503050406030204" pitchFamily="18" charset="0"/>
                        <a:ea typeface="Cambria Math" panose="02040503050406030204" pitchFamily="18" charset="0"/>
                      </a:rPr>
                      <m:t>≤</m:t>
                    </m:r>
                  </m:oMath>
                </a14:m>
                <a:r>
                  <a:rPr lang="en-US" b="1" dirty="0" smtClean="0">
                    <a:ea typeface="Cambria Math" panose="02040503050406030204" pitchFamily="18" charset="0"/>
                  </a:rPr>
                  <a:t>α</a:t>
                </a:r>
              </a:p>
              <a:p>
                <a:endParaRPr lang="en-US" b="1" dirty="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00685" y="1646106"/>
                <a:ext cx="9174145" cy="1323439"/>
              </a:xfrm>
              <a:prstGeom prst="rect">
                <a:avLst/>
              </a:prstGeom>
              <a:blipFill rotWithShape="0">
                <a:blip r:embed="rId3"/>
                <a:stretch>
                  <a:fillRect l="-598" t="-2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62039" y="3127590"/>
                <a:ext cx="7988439" cy="12270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=0.03,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r>
                        <a:rPr lang="en-US" i="1">
                          <a:latin typeface="Cambria Math" panose="02040503050406030204" pitchFamily="18" charset="0"/>
                        </a:rPr>
                        <m:t>=0.03</m:t>
                      </m:r>
                      <m:r>
                        <a:rPr lang="en-US" b="0" i="1" smtClean="0">
                          <a:latin typeface="Cambria Math" panose="02040503050406030204" pitchFamily="18" charset="0"/>
                        </a:rPr>
                        <m:t>2</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(3)</m:t>
                          </m:r>
                        </m:sub>
                      </m:sSub>
                      <m:r>
                        <a:rPr lang="en-US" i="1">
                          <a:latin typeface="Cambria Math" panose="02040503050406030204" pitchFamily="18" charset="0"/>
                        </a:rPr>
                        <m:t>=0.06</m:t>
                      </m:r>
                    </m:oMath>
                  </m:oMathPara>
                </a14:m>
                <a:endParaRPr lang="en-US" dirty="0"/>
              </a:p>
              <a:p>
                <a:endParaRPr lang="en-US" dirty="0"/>
              </a:p>
              <a:p>
                <a:r>
                  <a:rPr lang="en-US" dirty="0"/>
                  <a:t>Simes’ </a:t>
                </a:r>
                <a:r>
                  <a:rPr lang="en-US" dirty="0" smtClean="0"/>
                  <a:t>test rejects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 </m:t>
                    </m:r>
                  </m:oMath>
                </a14:m>
                <a:r>
                  <a:rPr lang="en-US" dirty="0" smtClean="0"/>
                  <a:t>at 0.05 level, but </a:t>
                </a:r>
                <a:r>
                  <a:rPr lang="en-US" dirty="0"/>
                  <a:t>neither </a:t>
                </a:r>
                <a:r>
                  <a:rPr lang="en-US" dirty="0" err="1"/>
                  <a:t>Hommel</a:t>
                </a:r>
                <a:r>
                  <a:rPr lang="en-US" dirty="0"/>
                  <a:t> nor Hochberg reject any individual hypothesis</a:t>
                </a:r>
              </a:p>
            </p:txBody>
          </p:sp>
        </mc:Choice>
        <mc:Fallback xmlns="">
          <p:sp>
            <p:nvSpPr>
              <p:cNvPr id="5" name="TextBox 4"/>
              <p:cNvSpPr txBox="1">
                <a:spLocks noRot="1" noChangeAspect="1" noMove="1" noResize="1" noEditPoints="1" noAdjustHandles="1" noChangeArrowheads="1" noChangeShapeType="1" noTextEdit="1"/>
              </p:cNvSpPr>
              <p:nvPr/>
            </p:nvSpPr>
            <p:spPr>
              <a:xfrm>
                <a:off x="662039" y="3127590"/>
                <a:ext cx="7988439" cy="1227003"/>
              </a:xfrm>
              <a:prstGeom prst="rect">
                <a:avLst/>
              </a:prstGeom>
              <a:blipFill rotWithShape="0">
                <a:blip r:embed="rId4"/>
                <a:stretch>
                  <a:fillRect l="-687" b="-6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99105" y="722776"/>
                <a:ext cx="9453646" cy="923330"/>
              </a:xfrm>
              <a:prstGeom prst="rect">
                <a:avLst/>
              </a:prstGeom>
              <a:noFill/>
            </p:spPr>
            <p:txBody>
              <a:bodyPr wrap="square" rtlCol="0">
                <a:spAutoFit/>
              </a:bodyPr>
              <a:lstStyle/>
              <a:p>
                <a:r>
                  <a:rPr lang="en-US" dirty="0" err="1" smtClean="0"/>
                  <a:t>Hommel</a:t>
                </a:r>
                <a:r>
                  <a:rPr lang="en-US" dirty="0" smtClean="0"/>
                  <a:t> </a:t>
                </a:r>
                <a:r>
                  <a:rPr lang="en-US" dirty="0"/>
                  <a:t>and Hochberg are </a:t>
                </a:r>
                <a:r>
                  <a:rPr lang="en-US" dirty="0" smtClean="0"/>
                  <a:t>conservative procedures, since </a:t>
                </a:r>
                <a:r>
                  <a:rPr lang="en-US" dirty="0" err="1" smtClean="0"/>
                  <a:t>Simes</a:t>
                </a:r>
                <a:r>
                  <a:rPr lang="en-US" dirty="0"/>
                  <a:t>’ test may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while neither procedure rejects an individual hypothesis.</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99105" y="722776"/>
                <a:ext cx="9453646" cy="923330"/>
              </a:xfrm>
              <a:prstGeom prst="rect">
                <a:avLst/>
              </a:prstGeom>
              <a:blipFill rotWithShape="0">
                <a:blip r:embed="rId5"/>
                <a:stretch>
                  <a:fillRect l="-516" t="-3974"/>
                </a:stretch>
              </a:blipFill>
            </p:spPr>
            <p:txBody>
              <a:bodyPr/>
              <a:lstStyle/>
              <a:p>
                <a:r>
                  <a:rPr lang="en-US">
                    <a:noFill/>
                  </a:rPr>
                  <a:t> </a:t>
                </a:r>
              </a:p>
            </p:txBody>
          </p:sp>
        </mc:Fallback>
      </mc:AlternateContent>
    </p:spTree>
    <p:extLst>
      <p:ext uri="{BB962C8B-B14F-4D97-AF65-F5344CB8AC3E}">
        <p14:creationId xmlns:p14="http://schemas.microsoft.com/office/powerpoint/2010/main" val="15151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60590" y="949821"/>
                <a:ext cx="5978521" cy="1781000"/>
              </a:xfrm>
              <a:prstGeom prst="rect">
                <a:avLst/>
              </a:prstGeom>
            </p:spPr>
            <p:txBody>
              <a:bodyPr wrap="square">
                <a:spAutoFit/>
              </a:bodyPr>
              <a:lstStyle/>
              <a:p>
                <a:r>
                  <a:rPr lang="en-US" dirty="0" smtClean="0"/>
                  <a:t>Now consider the following procedure:</a:t>
                </a:r>
              </a:p>
              <a:p>
                <a:endParaRPr lang="en-US" dirty="0" smtClean="0"/>
              </a:p>
              <a:p>
                <a:r>
                  <a:rPr lang="en-US" dirty="0" smtClean="0"/>
                  <a:t>If </a:t>
                </a:r>
                <a:r>
                  <a:rPr lang="en-US" dirty="0"/>
                  <a:t>Simes’ test </a:t>
                </a:r>
                <a:r>
                  <a:rPr lang="en-US" dirty="0" smtClean="0"/>
                  <a:t>rejects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smtClean="0"/>
                  <a:t>, then: </a:t>
                </a:r>
              </a:p>
              <a:p>
                <a:endParaRPr lang="en-US" dirty="0"/>
              </a:p>
              <a:p>
                <a:r>
                  <a:rPr lang="en-US" dirty="0" smtClean="0"/>
                  <a:t>(1) </a:t>
                </a:r>
                <a:r>
                  <a:rPr lang="en-US" dirty="0"/>
                  <a:t>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(1)</m:t>
                        </m:r>
                      </m:sub>
                    </m:sSub>
                  </m:oMath>
                </a14:m>
                <a:r>
                  <a:rPr lang="en-US" dirty="0" smtClean="0">
                    <a:ea typeface="Cambria Math" panose="02040503050406030204" pitchFamily="18" charset="0"/>
                  </a:rPr>
                  <a:t> (the hypothesis with the smallest p-value)</a:t>
                </a:r>
              </a:p>
              <a:p>
                <a:r>
                  <a:rPr lang="en-US" dirty="0" smtClean="0">
                    <a:ea typeface="Cambria Math" panose="02040503050406030204" pitchFamily="18" charset="0"/>
                  </a:rPr>
                  <a:t>(2) reject any hypothesis with a p-value</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60590" y="949821"/>
                <a:ext cx="5978521" cy="1781000"/>
              </a:xfrm>
              <a:prstGeom prst="rect">
                <a:avLst/>
              </a:prstGeom>
              <a:blipFill rotWithShape="0">
                <a:blip r:embed="rId3"/>
                <a:stretch>
                  <a:fillRect l="-815" t="-2055" b="-4795"/>
                </a:stretch>
              </a:blipFill>
            </p:spPr>
            <p:txBody>
              <a:bodyPr/>
              <a:lstStyle/>
              <a:p>
                <a:r>
                  <a:rPr lang="en-US">
                    <a:noFill/>
                  </a:rPr>
                  <a:t> </a:t>
                </a:r>
              </a:p>
            </p:txBody>
          </p:sp>
        </mc:Fallback>
      </mc:AlternateContent>
      <p:sp>
        <p:nvSpPr>
          <p:cNvPr id="3" name="TextBox 2"/>
          <p:cNvSpPr txBox="1"/>
          <p:nvPr/>
        </p:nvSpPr>
        <p:spPr>
          <a:xfrm>
            <a:off x="3325460" y="3247081"/>
            <a:ext cx="5129918" cy="369332"/>
          </a:xfrm>
          <a:prstGeom prst="rect">
            <a:avLst/>
          </a:prstGeom>
          <a:noFill/>
        </p:spPr>
        <p:txBody>
          <a:bodyPr wrap="square" rtlCol="0">
            <a:spAutoFit/>
          </a:bodyPr>
          <a:lstStyle/>
          <a:p>
            <a:r>
              <a:rPr lang="en-US" dirty="0" smtClean="0"/>
              <a:t>Does this procedure have strong control of the FWER</a:t>
            </a:r>
            <a:endParaRPr lang="en-US" dirty="0"/>
          </a:p>
        </p:txBody>
      </p:sp>
      <p:sp>
        <p:nvSpPr>
          <p:cNvPr id="4" name="TextBox 3"/>
          <p:cNvSpPr txBox="1"/>
          <p:nvPr/>
        </p:nvSpPr>
        <p:spPr>
          <a:xfrm>
            <a:off x="5664641" y="3732563"/>
            <a:ext cx="451555" cy="400110"/>
          </a:xfrm>
          <a:prstGeom prst="rect">
            <a:avLst/>
          </a:prstGeom>
          <a:noFill/>
        </p:spPr>
        <p:txBody>
          <a:bodyPr wrap="square" rtlCol="0">
            <a:spAutoFit/>
          </a:bodyPr>
          <a:lstStyle/>
          <a:p>
            <a:r>
              <a:rPr lang="en-US" sz="2000" b="1" dirty="0" smtClean="0"/>
              <a:t>?</a:t>
            </a:r>
            <a:endParaRPr lang="en-US" sz="2000" b="1" dirty="0"/>
          </a:p>
        </p:txBody>
      </p:sp>
      <p:sp>
        <p:nvSpPr>
          <p:cNvPr id="6" name="TextBox 5"/>
          <p:cNvSpPr txBox="1"/>
          <p:nvPr/>
        </p:nvSpPr>
        <p:spPr>
          <a:xfrm>
            <a:off x="5567716" y="4368800"/>
            <a:ext cx="2515128" cy="769441"/>
          </a:xfrm>
          <a:prstGeom prst="rect">
            <a:avLst/>
          </a:prstGeom>
          <a:noFill/>
        </p:spPr>
        <p:txBody>
          <a:bodyPr wrap="square" rtlCol="0">
            <a:spAutoFit/>
          </a:bodyPr>
          <a:lstStyle/>
          <a:p>
            <a:r>
              <a:rPr lang="en-US" sz="4400" b="1" dirty="0" smtClean="0"/>
              <a:t>?</a:t>
            </a:r>
            <a:endParaRPr lang="en-US" sz="4400" b="1" dirty="0"/>
          </a:p>
        </p:txBody>
      </p:sp>
      <p:sp>
        <p:nvSpPr>
          <p:cNvPr id="7" name="TextBox 6"/>
          <p:cNvSpPr txBox="1"/>
          <p:nvPr/>
        </p:nvSpPr>
        <p:spPr>
          <a:xfrm>
            <a:off x="3560590" y="5251130"/>
            <a:ext cx="5863696" cy="523220"/>
          </a:xfrm>
          <a:prstGeom prst="rect">
            <a:avLst/>
          </a:prstGeom>
          <a:noFill/>
        </p:spPr>
        <p:txBody>
          <a:bodyPr wrap="square" rtlCol="0">
            <a:spAutoFit/>
          </a:bodyPr>
          <a:lstStyle/>
          <a:p>
            <a:r>
              <a:rPr lang="en-US" dirty="0" smtClean="0"/>
              <a:t>For two hypotheses: </a:t>
            </a:r>
            <a:r>
              <a:rPr lang="en-US" sz="2800" b="1" dirty="0" smtClean="0"/>
              <a:t>Yes</a:t>
            </a:r>
            <a:endParaRPr lang="en-US" sz="2800" b="1" dirty="0"/>
          </a:p>
        </p:txBody>
      </p:sp>
    </p:spTree>
    <p:extLst>
      <p:ext uri="{BB962C8B-B14F-4D97-AF65-F5344CB8AC3E}">
        <p14:creationId xmlns:p14="http://schemas.microsoft.com/office/powerpoint/2010/main" val="385614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642508" y="-471664"/>
                <a:ext cx="6904010" cy="2588813"/>
              </a:xfrm>
              <a:prstGeom prst="rect">
                <a:avLst/>
              </a:prstGeom>
              <a:noFill/>
            </p:spPr>
            <p:txBody>
              <a:bodyPr wrap="square" rtlCol="0">
                <a:spAutoFit/>
              </a:bodyPr>
              <a:lstStyle/>
              <a:p>
                <a:endParaRPr lang="en-US" dirty="0" smtClean="0"/>
              </a:p>
              <a:p>
                <a:endParaRPr lang="en-US" dirty="0"/>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oMath>
                  </m:oMathPara>
                </a14:m>
                <a:endParaRPr lang="en-US" b="0" dirty="0" smtClean="0">
                  <a:ea typeface="Cambria Math" panose="02040503050406030204" pitchFamily="18" charset="0"/>
                </a:endParaRPr>
              </a:p>
              <a:p>
                <a:pPr algn="ctr"/>
                <a:endParaRPr lang="en-US" b="0" dirty="0" smtClean="0">
                  <a:ea typeface="Cambria Math" panose="02040503050406030204" pitchFamily="18" charset="0"/>
                </a:endParaRPr>
              </a:p>
              <a:p>
                <a:pPr algn="ctr"/>
                <a:endParaRPr lang="en-US" i="1" dirty="0" smtClean="0">
                  <a:latin typeface="Cambria Math" panose="02040503050406030204" pitchFamily="18" charset="0"/>
                </a:endParaRPr>
              </a:p>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2</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1,</m:t>
                        </m:r>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𝐻</m:t>
                        </m:r>
                      </m:e>
                      <m:sub>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oMath>
                </a14:m>
                <a:endParaRPr lang="en-US" dirty="0" smtClean="0">
                  <a:ea typeface="Cambria Math" panose="02040503050406030204" pitchFamily="18" charset="0"/>
                </a:endParaRPr>
              </a:p>
              <a:p>
                <a:pPr algn="ctr"/>
                <a:endParaRPr lang="en-US" dirty="0" smtClean="0">
                  <a:ea typeface="Cambria Math" panose="02040503050406030204" pitchFamily="18" charset="0"/>
                </a:endParaRPr>
              </a:p>
              <a:p>
                <a:pPr algn="ctr"/>
                <a:endParaRPr lang="en-US" i="1" dirty="0" smtClean="0">
                  <a:latin typeface="Cambria Math" panose="02040503050406030204" pitchFamily="18" charset="0"/>
                </a:endParaRPr>
              </a:p>
              <a:p>
                <a:pPr algn="ct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oMath>
                </a14:m>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642508" y="-471664"/>
                <a:ext cx="6904010" cy="258881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351314" y="3794767"/>
                <a:ext cx="5486399"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smtClean="0"/>
                  <a:t> is protected at level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α</m:t>
                    </m:r>
                  </m:oMath>
                </a14:m>
                <a:r>
                  <a:rPr lang="en-US" dirty="0" smtClean="0"/>
                  <a:t> by Simes’ test</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351314" y="3794767"/>
                <a:ext cx="5486399" cy="369332"/>
              </a:xfrm>
              <a:prstGeom prst="rect">
                <a:avLst/>
              </a:prstGeom>
              <a:blipFill rotWithShape="0">
                <a:blip r:embed="rId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96593" y="4554475"/>
                <a:ext cx="9140829"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oMath>
                </a14:m>
                <a:r>
                  <a:rPr lang="en-US" dirty="0" smtClean="0"/>
                  <a:t>’s are protected at level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α</m:t>
                    </m:r>
                  </m:oMath>
                </a14:m>
                <a:r>
                  <a:rPr lang="en-US" dirty="0" smtClean="0"/>
                  <a:t> by the fact that no hypothesis is rejected unless its p-value</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oMath>
                </a14:m>
                <a:r>
                  <a:rPr lang="en-US" dirty="0" smtClean="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6593" y="4554475"/>
                <a:ext cx="9140829" cy="369332"/>
              </a:xfrm>
              <a:prstGeom prst="rect">
                <a:avLst/>
              </a:prstGeom>
              <a:blipFill rotWithShape="0">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46774" y="5340857"/>
                <a:ext cx="6340510" cy="391646"/>
              </a:xfrm>
              <a:prstGeom prst="rect">
                <a:avLst/>
              </a:prstGeom>
              <a:noFill/>
            </p:spPr>
            <p:txBody>
              <a:bodyPr wrap="square" rtlCol="0">
                <a:spAutoFit/>
              </a:bodyPr>
              <a:lstStyle/>
              <a:p>
                <a:r>
                  <a:rPr lang="en-US" dirty="0" smtClean="0"/>
                  <a:t>We need to show that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𝐻</m:t>
                        </m:r>
                      </m:e>
                      <m:sub>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𝑗</m:t>
                        </m:r>
                      </m:sub>
                    </m:sSub>
                  </m:oMath>
                </a14:m>
                <a:r>
                  <a:rPr lang="en-US" dirty="0" smtClean="0"/>
                  <a:t>’s are protected at level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α</m:t>
                    </m:r>
                  </m:oMath>
                </a14:m>
                <a:endParaRPr lang="en-US" dirty="0" smtClean="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46774" y="5340857"/>
                <a:ext cx="6340510" cy="391646"/>
              </a:xfrm>
              <a:prstGeom prst="rect">
                <a:avLst/>
              </a:prstGeom>
              <a:blipFill rotWithShape="0">
                <a:blip r:embed="rId6"/>
                <a:stretch>
                  <a:fillRect l="-769" t="-6250" b="-20313"/>
                </a:stretch>
              </a:blipFill>
            </p:spPr>
            <p:txBody>
              <a:bodyPr/>
              <a:lstStyle/>
              <a:p>
                <a:r>
                  <a:rPr lang="en-US">
                    <a:noFill/>
                  </a:rPr>
                  <a:t> </a:t>
                </a:r>
              </a:p>
            </p:txBody>
          </p:sp>
        </mc:Fallback>
      </mc:AlternateContent>
      <p:cxnSp>
        <p:nvCxnSpPr>
          <p:cNvPr id="7" name="Straight Arrow Connector 6"/>
          <p:cNvCxnSpPr/>
          <p:nvPr/>
        </p:nvCxnSpPr>
        <p:spPr>
          <a:xfrm flipH="1">
            <a:off x="3555399" y="452672"/>
            <a:ext cx="1291564" cy="3856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323066" y="452263"/>
            <a:ext cx="13047" cy="272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594589" y="452672"/>
            <a:ext cx="1295273" cy="37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459120" y="1243567"/>
            <a:ext cx="709160" cy="525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3863959" y="1256956"/>
            <a:ext cx="1309747" cy="505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4573119" y="1289125"/>
            <a:ext cx="650846" cy="525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482266" y="1289125"/>
            <a:ext cx="529999" cy="4965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5409115" y="1268998"/>
            <a:ext cx="1840217" cy="514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6307251" y="1311734"/>
            <a:ext cx="1105721" cy="502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234888" y="2385983"/>
                <a:ext cx="11281486" cy="1316451"/>
              </a:xfrm>
              <a:prstGeom prst="rect">
                <a:avLst/>
              </a:prstGeom>
              <a:noFill/>
            </p:spPr>
            <p:txBody>
              <a:bodyPr wrap="square" rtlCol="0">
                <a:spAutoFit/>
              </a:bodyPr>
              <a:lstStyle/>
              <a:p>
                <a:pPr algn="ctr"/>
                <a:endParaRPr lang="en-US" dirty="0"/>
              </a:p>
              <a:p>
                <a:r>
                  <a:rPr lang="en-US" dirty="0" smtClean="0"/>
                  <a:t>Reject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𝐻</m:t>
                        </m:r>
                      </m:e>
                      <m:sub>
                        <m:r>
                          <a:rPr lang="en-US" b="0" i="1">
                            <a:latin typeface="Cambria Math" panose="02040503050406030204" pitchFamily="18" charset="0"/>
                          </a:rPr>
                          <m:t>0</m:t>
                        </m:r>
                      </m:sub>
                    </m:sSub>
                  </m:oMath>
                </a14:m>
                <a:r>
                  <a:rPr lang="en-US" dirty="0"/>
                  <a:t> if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(1)</m:t>
                        </m:r>
                      </m:sub>
                    </m:sSub>
                    <m:r>
                      <a:rPr lang="en-US" b="0"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a:latin typeface="Cambria Math" panose="02040503050406030204" pitchFamily="18" charset="0"/>
                            <a:ea typeface="Cambria Math" panose="02040503050406030204" pitchFamily="18" charset="0"/>
                          </a:rPr>
                          <m:t>𝛼</m:t>
                        </m:r>
                      </m:num>
                      <m:den>
                        <m:r>
                          <a:rPr lang="en-US" b="0" i="1">
                            <a:latin typeface="Cambria Math" panose="02040503050406030204" pitchFamily="18" charset="0"/>
                            <a:ea typeface="Cambria Math" panose="02040503050406030204" pitchFamily="18" charset="0"/>
                          </a:rPr>
                          <m:t>3</m:t>
                        </m:r>
                      </m:den>
                    </m:f>
                    <m:r>
                      <a:rPr lang="en-US" b="0" i="1">
                        <a:latin typeface="Cambria Math" panose="02040503050406030204" pitchFamily="18" charset="0"/>
                        <a:ea typeface="Cambria Math" panose="02040503050406030204" pitchFamily="18" charset="0"/>
                      </a:rPr>
                      <m:t>,</m:t>
                    </m:r>
                  </m:oMath>
                </a14:m>
                <a:r>
                  <a:rPr lang="en-US" dirty="0"/>
                  <a:t> or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(2)</m:t>
                        </m:r>
                      </m:sub>
                    </m:sSub>
                    <m:r>
                      <a:rPr lang="en-US" b="0"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a:latin typeface="Cambria Math" panose="02040503050406030204" pitchFamily="18" charset="0"/>
                            <a:ea typeface="Cambria Math" panose="02040503050406030204" pitchFamily="18" charset="0"/>
                          </a:rPr>
                          <m:t>2</m:t>
                        </m:r>
                        <m:r>
                          <a:rPr lang="en-US" b="0" i="1">
                            <a:latin typeface="Cambria Math" panose="02040503050406030204" pitchFamily="18" charset="0"/>
                            <a:ea typeface="Cambria Math" panose="02040503050406030204" pitchFamily="18" charset="0"/>
                          </a:rPr>
                          <m:t>𝛼</m:t>
                        </m:r>
                      </m:num>
                      <m:den>
                        <m:r>
                          <a:rPr lang="en-US" b="0" i="1">
                            <a:latin typeface="Cambria Math" panose="02040503050406030204" pitchFamily="18" charset="0"/>
                            <a:ea typeface="Cambria Math" panose="02040503050406030204" pitchFamily="18" charset="0"/>
                          </a:rPr>
                          <m:t>3</m:t>
                        </m:r>
                      </m:den>
                    </m:f>
                  </m:oMath>
                </a14:m>
                <a:r>
                  <a:rPr lang="en-US" dirty="0"/>
                  <a:t>, or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𝑃</m:t>
                        </m:r>
                      </m:e>
                      <m:sub>
                        <m:r>
                          <a:rPr lang="en-US" b="0" i="1">
                            <a:latin typeface="Cambria Math" panose="02040503050406030204" pitchFamily="18" charset="0"/>
                          </a:rPr>
                          <m:t>(3)</m:t>
                        </m:r>
                      </m:sub>
                    </m:sSub>
                    <m:r>
                      <a:rPr lang="en-US" b="0" i="1">
                        <a:latin typeface="Cambria Math" panose="02040503050406030204" pitchFamily="18" charset="0"/>
                        <a:ea typeface="Cambria Math" panose="02040503050406030204" pitchFamily="18" charset="0"/>
                      </a:rPr>
                      <m:t>≤</m:t>
                    </m:r>
                  </m:oMath>
                </a14:m>
                <a:r>
                  <a:rPr lang="en-US" dirty="0" smtClean="0">
                    <a:ea typeface="Cambria Math" panose="02040503050406030204" pitchFamily="18" charset="0"/>
                  </a:rPr>
                  <a:t>α. If</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b="0" i="1">
                            <a:latin typeface="Cambria Math" panose="02040503050406030204" pitchFamily="18" charset="0"/>
                          </a:rPr>
                          <m:t>𝐻</m:t>
                        </m:r>
                      </m:e>
                      <m:sub>
                        <m:r>
                          <a:rPr lang="en-US" b="0" i="1">
                            <a:latin typeface="Cambria Math" panose="02040503050406030204" pitchFamily="18" charset="0"/>
                          </a:rPr>
                          <m:t>0</m:t>
                        </m:r>
                      </m:sub>
                    </m:sSub>
                  </m:oMath>
                </a14:m>
                <a:r>
                  <a:rPr lang="en-US" dirty="0" smtClean="0">
                    <a:ea typeface="Cambria Math" panose="02040503050406030204" pitchFamily="18" charset="0"/>
                  </a:rPr>
                  <a:t> is rejected then: (1) reject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𝐻</m:t>
                        </m:r>
                      </m:e>
                      <m:sub>
                        <m:r>
                          <a:rPr lang="en-US" b="0" i="1" smtClean="0">
                            <a:latin typeface="Cambria Math" panose="02040503050406030204" pitchFamily="18" charset="0"/>
                          </a:rPr>
                          <m:t>(1)</m:t>
                        </m:r>
                      </m:sub>
                    </m:sSub>
                  </m:oMath>
                </a14:m>
                <a:r>
                  <a:rPr lang="en-US" dirty="0" smtClean="0">
                    <a:ea typeface="Cambria Math" panose="02040503050406030204" pitchFamily="18" charset="0"/>
                  </a:rPr>
                  <a:t>, and (2) reject any hypothesis with a p-value</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/3</m:t>
                    </m:r>
                  </m:oMath>
                </a14:m>
                <a:r>
                  <a:rPr lang="en-US" dirty="0" smtClean="0">
                    <a:ea typeface="Cambria Math" panose="02040503050406030204" pitchFamily="18" charset="0"/>
                  </a:rPr>
                  <a:t> </a:t>
                </a:r>
                <a:endParaRPr lang="en-US" dirty="0">
                  <a:ea typeface="Cambria Math" panose="02040503050406030204" pitchFamily="18" charset="0"/>
                </a:endParaRPr>
              </a:p>
              <a:p>
                <a:endParaRPr lang="en-US" dirty="0">
                  <a:ea typeface="Cambria Math"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4888" y="2385983"/>
                <a:ext cx="11281486" cy="1316451"/>
              </a:xfrm>
              <a:prstGeom prst="rect">
                <a:avLst/>
              </a:prstGeom>
              <a:blipFill rotWithShape="0">
                <a:blip r:embed="rId7"/>
                <a:stretch>
                  <a:fillRect l="-486" r="-108"/>
                </a:stretch>
              </a:blipFill>
            </p:spPr>
            <p:txBody>
              <a:bodyPr/>
              <a:lstStyle/>
              <a:p>
                <a:r>
                  <a:rPr lang="en-US">
                    <a:noFill/>
                  </a:rPr>
                  <a:t> </a:t>
                </a:r>
              </a:p>
            </p:txBody>
          </p:sp>
        </mc:Fallback>
      </mc:AlternateContent>
      <p:sp>
        <p:nvSpPr>
          <p:cNvPr id="6" name="Rectangle 5"/>
          <p:cNvSpPr/>
          <p:nvPr/>
        </p:nvSpPr>
        <p:spPr>
          <a:xfrm>
            <a:off x="531137" y="267597"/>
            <a:ext cx="1930016" cy="369332"/>
          </a:xfrm>
          <a:prstGeom prst="rect">
            <a:avLst/>
          </a:prstGeom>
        </p:spPr>
        <p:txBody>
          <a:bodyPr wrap="none">
            <a:spAutoFit/>
          </a:bodyPr>
          <a:lstStyle/>
          <a:p>
            <a:pPr algn="ctr"/>
            <a:r>
              <a:rPr lang="en-US" b="1" dirty="0"/>
              <a:t>Three hypotheses </a:t>
            </a:r>
          </a:p>
        </p:txBody>
      </p:sp>
    </p:spTree>
    <p:extLst>
      <p:ext uri="{BB962C8B-B14F-4D97-AF65-F5344CB8AC3E}">
        <p14:creationId xmlns:p14="http://schemas.microsoft.com/office/powerpoint/2010/main" val="80598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7125" y="2974312"/>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165601" y="206557"/>
                <a:ext cx="8058610" cy="444096"/>
              </a:xfrm>
              <a:prstGeom prst="rect">
                <a:avLst/>
              </a:prstGeom>
              <a:noFill/>
            </p:spPr>
            <p:txBody>
              <a:bodyPr wrap="square" rtlCol="0">
                <a:spAutoFit/>
              </a:bodyPr>
              <a:lstStyle/>
              <a:p>
                <a:r>
                  <a:rPr lang="en-US" b="0" dirty="0" smtClean="0"/>
                  <a:t>We need to show that </a:t>
                </a:r>
                <a14:m>
                  <m:oMath xmlns:m="http://schemas.openxmlformats.org/officeDocument/2006/math">
                    <m:r>
                      <a:rPr lang="en-US" b="0" i="1" smtClean="0">
                        <a:latin typeface="Cambria Math" panose="02040503050406030204" pitchFamily="18" charset="0"/>
                      </a:rPr>
                      <m:t>𝑀𝑎𝑥</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𝑟𝑒𝑗𝑒𝑐𝑡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e>
                    </m:d>
                    <m:r>
                      <a:rPr lang="en-US" b="0" i="1"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𝛼</m:t>
                    </m:r>
                  </m:oMath>
                </a14:m>
                <a:r>
                  <a:rPr lang="en-US" dirty="0" smtClean="0"/>
                  <a:t> (whether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oMath>
                </a14:m>
                <a:r>
                  <a:rPr lang="en-US" dirty="0"/>
                  <a:t> </a:t>
                </a:r>
                <a14:m>
                  <m:oMath xmlns:m="http://schemas.openxmlformats.org/officeDocument/2006/math">
                    <m:r>
                      <m:rPr>
                        <m:sty m:val="p"/>
                      </m:rPr>
                      <a:rPr lang="en-US" i="0">
                        <a:latin typeface="Cambria Math" panose="02040503050406030204" pitchFamily="18" charset="0"/>
                      </a:rPr>
                      <m:t>is</m:t>
                    </m:r>
                    <m:r>
                      <a:rPr lang="en-US" i="0">
                        <a:latin typeface="Cambria Math" panose="02040503050406030204" pitchFamily="18" charset="0"/>
                      </a:rPr>
                      <m:t> </m:t>
                    </m:r>
                    <m:r>
                      <m:rPr>
                        <m:sty m:val="p"/>
                      </m:rPr>
                      <a:rPr lang="en-US" i="0">
                        <a:latin typeface="Cambria Math" panose="02040503050406030204" pitchFamily="18" charset="0"/>
                      </a:rPr>
                      <m:t>true</m:t>
                    </m:r>
                    <m:r>
                      <a:rPr lang="en-US" i="0">
                        <a:latin typeface="Cambria Math" panose="02040503050406030204" pitchFamily="18" charset="0"/>
                      </a:rPr>
                      <m:t> </m:t>
                    </m:r>
                    <m:r>
                      <m:rPr>
                        <m:sty m:val="p"/>
                      </m:rPr>
                      <a:rPr lang="en-US" i="0">
                        <a:latin typeface="Cambria Math" panose="02040503050406030204" pitchFamily="18" charset="0"/>
                      </a:rPr>
                      <m:t>or</m:t>
                    </m:r>
                    <m:r>
                      <a:rPr lang="en-US" b="0" i="0" smtClean="0">
                        <a:latin typeface="Cambria Math" panose="02040503050406030204" pitchFamily="18" charset="0"/>
                      </a:rPr>
                      <m:t> </m:t>
                    </m:r>
                    <m:r>
                      <m:rPr>
                        <m:sty m:val="p"/>
                      </m:rPr>
                      <a:rPr lang="en-US" i="0">
                        <a:latin typeface="Cambria Math" panose="02040503050406030204" pitchFamily="18" charset="0"/>
                      </a:rPr>
                      <m:t>false</m:t>
                    </m:r>
                  </m:oMath>
                </a14:m>
                <a:r>
                  <a:rPr lang="en-US" dirty="0" smtClean="0"/>
                  <a:t>)</a:t>
                </a:r>
                <a:r>
                  <a:rPr lang="en-US"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1165601" y="206557"/>
                <a:ext cx="8058610" cy="444096"/>
              </a:xfrm>
              <a:prstGeom prst="rect">
                <a:avLst/>
              </a:prstGeom>
              <a:blipFill rotWithShape="0">
                <a:blip r:embed="rId2"/>
                <a:stretch>
                  <a:fillRect l="-605" t="-2740" b="-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7732" y="4516990"/>
                <a:ext cx="6518075" cy="396006"/>
              </a:xfrm>
              <a:prstGeom prst="rect">
                <a:avLst/>
              </a:prstGeom>
              <a:noFill/>
            </p:spPr>
            <p:txBody>
              <a:bodyPr wrap="square" rtlCol="0">
                <a:spAutoFit/>
              </a:bodyPr>
              <a:lstStyle/>
              <a:p>
                <a:r>
                  <a:rPr lang="en-US" dirty="0" smtClean="0"/>
                  <a:t>3.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oMath>
                </a14:m>
                <a:r>
                  <a:rPr lang="en-US" dirty="0" smtClean="0"/>
                  <a:t> is rejected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=1,2,3</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r>
                  <a:rPr lang="en-US" dirty="0" smtClean="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d>
                          <m:dPr>
                            <m:ctrlPr>
                              <a:rPr lang="en-US" b="0" i="1" smtClean="0">
                                <a:latin typeface="Cambria Math" panose="02040503050406030204" pitchFamily="18" charset="0"/>
                              </a:rPr>
                            </m:ctrlPr>
                          </m:dPr>
                          <m:e>
                            <m:r>
                              <a:rPr lang="en-US" b="0" i="1" smtClean="0">
                                <a:latin typeface="Cambria Math" panose="02040503050406030204" pitchFamily="18" charset="0"/>
                              </a:rPr>
                              <m:t>1</m:t>
                            </m:r>
                          </m:e>
                        </m:d>
                      </m:sub>
                    </m:sSub>
                    <m:r>
                      <m:rPr>
                        <m:sty m:val="p"/>
                      </m:rPr>
                      <a:rPr lang="en-US" b="0" i="0" smtClean="0">
                        <a:latin typeface="Cambria Math" panose="02040503050406030204" pitchFamily="18" charset="0"/>
                      </a:rPr>
                      <m:t>or</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𝑃</m:t>
                        </m:r>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b="0" i="1" smtClean="0">
                        <a:latin typeface="Cambria Math" panose="02040503050406030204" pitchFamily="18" charset="0"/>
                      </a:rPr>
                      <m:t>)</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97732" y="4516990"/>
                <a:ext cx="6518075" cy="396006"/>
              </a:xfrm>
              <a:prstGeom prst="rect">
                <a:avLst/>
              </a:prstGeom>
              <a:blipFill rotWithShape="0">
                <a:blip r:embed="rId3"/>
                <a:stretch>
                  <a:fillRect l="-748" t="-7692"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561186" y="4543664"/>
                <a:ext cx="894298" cy="369332"/>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2</m:t>
                        </m:r>
                      </m:sup>
                    </m:sSup>
                  </m:oMath>
                </a14:m>
                <a:r>
                  <a:rPr lang="en-US" dirty="0" smtClean="0"/>
                  <a:t>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561186" y="4543664"/>
                <a:ext cx="894298" cy="369332"/>
              </a:xfrm>
              <a:prstGeom prst="rect">
                <a:avLst/>
              </a:prstGeom>
              <a:blipFill rotWithShape="0">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8117" y="3715460"/>
                <a:ext cx="8058780" cy="506870"/>
              </a:xfrm>
              <a:prstGeom prst="rect">
                <a:avLst/>
              </a:prstGeom>
              <a:noFill/>
            </p:spPr>
            <p:txBody>
              <a:bodyPr wrap="square" rtlCol="0">
                <a:spAutoFit/>
              </a:bodyPr>
              <a:lstStyle/>
              <a:p>
                <a:r>
                  <a:rPr lang="en-US" dirty="0" smtClean="0"/>
                  <a:t>2.3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oMath>
                </a14:m>
                <a:r>
                  <a:rPr lang="en-US" dirty="0"/>
                  <a:t> is rejected if </a:t>
                </a:r>
                <a14:m>
                  <m:oMath xmlns:m="http://schemas.openxmlformats.org/officeDocument/2006/math">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3</m:t>
                            </m:r>
                          </m:den>
                        </m:f>
                      </m:e>
                    </m:d>
                  </m:oMath>
                </a14:m>
                <a:r>
                  <a:rPr lang="en-US" dirty="0" smtClean="0"/>
                  <a:t> and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3</m:t>
                            </m:r>
                          </m:den>
                        </m:f>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d>
                          <m:dPr>
                            <m:ctrlPr>
                              <a:rPr lang="en-US" i="1">
                                <a:latin typeface="Cambria Math" panose="02040503050406030204" pitchFamily="18" charset="0"/>
                              </a:rPr>
                            </m:ctrlPr>
                          </m:dPr>
                          <m:e>
                            <m:r>
                              <a:rPr lang="en-US" i="1">
                                <a:latin typeface="Cambria Math" panose="02040503050406030204" pitchFamily="18" charset="0"/>
                              </a:rPr>
                              <m:t>1</m:t>
                            </m:r>
                          </m:e>
                        </m:d>
                      </m:sub>
                    </m:sSub>
                    <m:r>
                      <a:rPr lang="en-US" b="0" i="0" smtClean="0">
                        <a:latin typeface="Cambria Math" panose="02040503050406030204" pitchFamily="18" charset="0"/>
                      </a:rPr>
                      <m:t> </m:t>
                    </m:r>
                    <m:r>
                      <m:rPr>
                        <m:sty m:val="p"/>
                      </m:rPr>
                      <a:rPr lang="en-US">
                        <a:latin typeface="Cambria Math" panose="02040503050406030204" pitchFamily="18" charset="0"/>
                      </a:rPr>
                      <m:t>or</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𝑃</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smtClean="0"/>
                  <a:t>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58117" y="3715460"/>
                <a:ext cx="8058780" cy="506870"/>
              </a:xfrm>
              <a:prstGeom prst="rect">
                <a:avLst/>
              </a:prstGeom>
              <a:blipFill rotWithShape="0">
                <a:blip r:embed="rId5"/>
                <a:stretch>
                  <a:fillRect l="-681"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29599" y="3715460"/>
                <a:ext cx="1245982" cy="561564"/>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e>
                        </m:d>
                      </m:e>
                      <m:sup>
                        <m:r>
                          <a:rPr lang="en-US" i="1">
                            <a:latin typeface="Cambria Math" panose="02040503050406030204" pitchFamily="18" charset="0"/>
                            <a:ea typeface="Cambria Math" panose="02040503050406030204" pitchFamily="18" charset="0"/>
                          </a:rPr>
                          <m:t>2</m:t>
                        </m:r>
                      </m:sup>
                    </m:sSup>
                  </m:oMath>
                </a14:m>
                <a:r>
                  <a:rPr lang="en-US" dirty="0" smtClean="0"/>
                  <a:t>   =</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229599" y="3715460"/>
                <a:ext cx="1245982" cy="561564"/>
              </a:xfrm>
              <a:prstGeom prst="rect">
                <a:avLst/>
              </a:prstGeom>
              <a:blipFill rotWithShape="0">
                <a:blip r:embed="rId6"/>
                <a:stretch>
                  <a:fillRect b="-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7732" y="2466783"/>
                <a:ext cx="6310364" cy="506870"/>
              </a:xfrm>
              <a:prstGeom prst="rect">
                <a:avLst/>
              </a:prstGeom>
              <a:noFill/>
            </p:spPr>
            <p:txBody>
              <a:bodyPr wrap="square" rtlCol="0">
                <a:spAutoFit/>
              </a:bodyPr>
              <a:lstStyle/>
              <a:p>
                <a:r>
                  <a:rPr lang="en-US" dirty="0" smtClean="0"/>
                  <a:t>2.1</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oMath>
                </a14:m>
                <a:r>
                  <a:rPr lang="en-US" dirty="0"/>
                  <a:t> is rejected </a:t>
                </a:r>
                <a:r>
                  <a:rPr lang="en-US" dirty="0" smtClean="0"/>
                  <a:t>if </a:t>
                </a:r>
                <a14:m>
                  <m:oMath xmlns:m="http://schemas.openxmlformats.org/officeDocument/2006/math">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3</m:t>
                            </m:r>
                          </m:den>
                        </m:f>
                      </m:e>
                    </m:d>
                  </m:oMath>
                </a14:m>
                <a:r>
                  <a:rPr lang="en-US" dirty="0" smtClean="0"/>
                  <a:t> and </a:t>
                </a:r>
                <a14:m>
                  <m:oMath xmlns:m="http://schemas.openxmlformats.org/officeDocument/2006/math">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𝑃</m:t>
                            </m:r>
                          </m:e>
                          <m:sub>
                            <m:r>
                              <a:rPr lang="en-US" i="1">
                                <a:latin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3</m:t>
                            </m:r>
                          </m:den>
                        </m:f>
                      </m:e>
                    </m:d>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d>
                          <m:dPr>
                            <m:ctrlPr>
                              <a:rPr lang="en-US" i="1">
                                <a:latin typeface="Cambria Math" panose="02040503050406030204" pitchFamily="18" charset="0"/>
                              </a:rPr>
                            </m:ctrlPr>
                          </m:dPr>
                          <m:e>
                            <m:r>
                              <a:rPr lang="en-US" i="1">
                                <a:latin typeface="Cambria Math" panose="02040503050406030204" pitchFamily="18" charset="0"/>
                              </a:rPr>
                              <m:t>1</m:t>
                            </m:r>
                          </m:e>
                        </m:d>
                      </m:sub>
                    </m:sSub>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7732" y="2466783"/>
                <a:ext cx="6310364" cy="506870"/>
              </a:xfrm>
              <a:prstGeom prst="rect">
                <a:avLst/>
              </a:prstGeom>
              <a:blipFill rotWithShape="0">
                <a:blip r:embed="rId7"/>
                <a:stretch>
                  <a:fillRect l="-773" b="-6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97735" y="3025223"/>
                <a:ext cx="6310361" cy="506870"/>
              </a:xfrm>
              <a:prstGeom prst="rect">
                <a:avLst/>
              </a:prstGeom>
            </p:spPr>
            <p:txBody>
              <a:bodyPr wrap="square">
                <a:spAutoFit/>
              </a:bodyPr>
              <a:lstStyle/>
              <a:p>
                <a:r>
                  <a:rPr lang="en-US" dirty="0" smtClean="0"/>
                  <a:t>2.2</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oMath>
                </a14:m>
                <a:r>
                  <a:rPr lang="en-US" dirty="0"/>
                  <a:t> is rejected if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e>
                          <m:sub>
                            <m:r>
                              <a:rPr lang="en-US" b="0" i="1" smtClean="0">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3</m:t>
                            </m:r>
                          </m:den>
                        </m:f>
                      </m:e>
                    </m:d>
                  </m:oMath>
                </a14:m>
                <a:r>
                  <a:rPr lang="en-US" dirty="0"/>
                  <a:t> and</a:t>
                </a:r>
                <a14:m>
                  <m:oMath xmlns:m="http://schemas.openxmlformats.org/officeDocument/2006/math">
                    <m:r>
                      <a:rPr lang="en-US" b="0" i="0" smtClean="0">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𝑃</m:t>
                            </m:r>
                          </m:e>
                          <m:sub>
                            <m:r>
                              <a:rPr lang="en-US" i="1">
                                <a:latin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3</m:t>
                            </m:r>
                          </m:den>
                        </m:f>
                      </m:e>
                    </m:d>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d>
                          <m:dPr>
                            <m:ctrlPr>
                              <a:rPr lang="en-US" i="1">
                                <a:latin typeface="Cambria Math" panose="02040503050406030204" pitchFamily="18" charset="0"/>
                              </a:rPr>
                            </m:ctrlPr>
                          </m:dPr>
                          <m:e>
                            <m:r>
                              <a:rPr lang="en-US" i="1">
                                <a:latin typeface="Cambria Math" panose="02040503050406030204" pitchFamily="18" charset="0"/>
                              </a:rPr>
                              <m:t>1</m:t>
                            </m:r>
                          </m:e>
                        </m:d>
                      </m:sub>
                    </m:sSub>
                  </m:oMath>
                </a14:m>
                <a:r>
                  <a:rPr lang="en-US" dirty="0"/>
                  <a:t>  </a:t>
                </a:r>
              </a:p>
            </p:txBody>
          </p:sp>
        </mc:Choice>
        <mc:Fallback xmlns="">
          <p:sp>
            <p:nvSpPr>
              <p:cNvPr id="11" name="Rectangle 10"/>
              <p:cNvSpPr>
                <a:spLocks noRot="1" noChangeAspect="1" noMove="1" noResize="1" noEditPoints="1" noAdjustHandles="1" noChangeArrowheads="1" noChangeShapeType="1" noTextEdit="1"/>
              </p:cNvSpPr>
              <p:nvPr/>
            </p:nvSpPr>
            <p:spPr>
              <a:xfrm>
                <a:off x="397735" y="3025223"/>
                <a:ext cx="6310361" cy="506870"/>
              </a:xfrm>
              <a:prstGeom prst="rect">
                <a:avLst/>
              </a:prstGeom>
              <a:blipFill rotWithShape="0">
                <a:blip r:embed="rId8"/>
                <a:stretch>
                  <a:fillRect l="-773" b="-6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7732" y="1932507"/>
                <a:ext cx="7536278" cy="506870"/>
              </a:xfrm>
              <a:prstGeom prst="rect">
                <a:avLst/>
              </a:prstGeom>
              <a:noFill/>
            </p:spPr>
            <p:txBody>
              <a:bodyPr wrap="square" rtlCol="0">
                <a:spAutoFit/>
              </a:bodyPr>
              <a:lstStyle/>
              <a:p>
                <a:r>
                  <a:rPr lang="en-US" dirty="0" smtClean="0"/>
                  <a:t>1</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𝐻</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oMath>
                </a14:m>
                <a:r>
                  <a:rPr lang="en-US" dirty="0"/>
                  <a:t> is rejected </a:t>
                </a:r>
                <a:r>
                  <a:rPr lang="en-US" dirty="0" smtClean="0"/>
                  <a:t>if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e>
                    </m:d>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e>
                    </m:d>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97732" y="1932507"/>
                <a:ext cx="7536278" cy="506870"/>
              </a:xfrm>
              <a:prstGeom prst="rect">
                <a:avLst/>
              </a:prstGeom>
              <a:blipFill rotWithShape="0">
                <a:blip r:embed="rId9"/>
                <a:stretch>
                  <a:fillRect l="-647" b="-6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541090" y="1902730"/>
                <a:ext cx="934491" cy="485454"/>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3</m:t>
                        </m:r>
                      </m:den>
                    </m:f>
                  </m:oMath>
                </a14:m>
                <a:r>
                  <a:rPr lang="en-US" dirty="0" smtClean="0"/>
                  <a:t>  =</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541090" y="1902730"/>
                <a:ext cx="934491" cy="485454"/>
              </a:xfrm>
              <a:prstGeom prst="rect">
                <a:avLst/>
              </a:prstGeom>
              <a:blipFill rotWithShape="0">
                <a:blip r:embed="rId10"/>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581283" y="2662572"/>
                <a:ext cx="1245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581283" y="2662572"/>
                <a:ext cx="1245996"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581283" y="3164707"/>
                <a:ext cx="1245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8581283" y="3164707"/>
                <a:ext cx="1245996" cy="369332"/>
              </a:xfrm>
              <a:prstGeom prst="rect">
                <a:avLst/>
              </a:prstGeom>
              <a:blipFill rotWithShape="0">
                <a:blip r:embed="rId12"/>
                <a:stretch>
                  <a:fillRect/>
                </a:stretch>
              </a:blipFill>
            </p:spPr>
            <p:txBody>
              <a:bodyPr/>
              <a:lstStyle/>
              <a:p>
                <a:r>
                  <a:rPr lang="en-US">
                    <a:noFill/>
                  </a:rPr>
                  <a:t> </a:t>
                </a:r>
              </a:p>
            </p:txBody>
          </p:sp>
        </mc:Fallback>
      </mc:AlternateContent>
      <p:graphicFrame>
        <p:nvGraphicFramePr>
          <p:cNvPr id="18" name="Table 17"/>
          <p:cNvGraphicFramePr>
            <a:graphicFrameLocks noGrp="1"/>
          </p:cNvGraphicFramePr>
          <p:nvPr>
            <p:extLst>
              <p:ext uri="{D42A27DB-BD31-4B8C-83A1-F6EECF244321}">
                <p14:modId xmlns:p14="http://schemas.microsoft.com/office/powerpoint/2010/main" val="3899812703"/>
              </p:ext>
            </p:extLst>
          </p:nvPr>
        </p:nvGraphicFramePr>
        <p:xfrm>
          <a:off x="9475581" y="1920148"/>
          <a:ext cx="2532980" cy="370840"/>
        </p:xfrm>
        <a:graphic>
          <a:graphicData uri="http://schemas.openxmlformats.org/drawingml/2006/table">
            <a:tbl>
              <a:tblPr firstRow="1" bandRow="1">
                <a:tableStyleId>{5C22544A-7EE6-4342-B048-85BDC9FD1C3A}</a:tableStyleId>
              </a:tblPr>
              <a:tblGrid>
                <a:gridCol w="1266490"/>
                <a:gridCol w="1266490"/>
              </a:tblGrid>
              <a:tr h="370840">
                <a:tc>
                  <a:txBody>
                    <a:bodyPr/>
                    <a:lstStyle/>
                    <a:p>
                      <a:pPr marL="0" algn="ctr" defTabSz="914400" rtl="0" eaLnBrk="1" latinLnBrk="0" hangingPunct="1"/>
                      <a:r>
                        <a:rPr lang="en-US" sz="1800" b="1" kern="1200" dirty="0" smtClean="0">
                          <a:solidFill>
                            <a:schemeClr val="lt1"/>
                          </a:solidFill>
                          <a:latin typeface="+mn-lt"/>
                          <a:ea typeface="+mn-ea"/>
                          <a:cs typeface="+mn-cs"/>
                        </a:rPr>
                        <a:t>0.0167</a:t>
                      </a:r>
                      <a:endParaRPr lang="en-US" sz="1800" b="1" kern="1200" dirty="0">
                        <a:solidFill>
                          <a:schemeClr val="lt1"/>
                        </a:solidFill>
                        <a:latin typeface="+mn-lt"/>
                        <a:ea typeface="+mn-ea"/>
                        <a:cs typeface="+mn-cs"/>
                      </a:endParaRPr>
                    </a:p>
                  </a:txBody>
                  <a:tcPr>
                    <a:solidFill>
                      <a:schemeClr val="bg2">
                        <a:lumMod val="50000"/>
                      </a:schemeClr>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0.0333</a:t>
                      </a:r>
                      <a:endParaRPr lang="en-US" sz="1800" b="1" kern="1200" dirty="0">
                        <a:solidFill>
                          <a:schemeClr val="lt1"/>
                        </a:solidFill>
                        <a:latin typeface="+mn-lt"/>
                        <a:ea typeface="+mn-ea"/>
                        <a:cs typeface="+mn-cs"/>
                      </a:endParaRPr>
                    </a:p>
                  </a:txBody>
                  <a:tcPr>
                    <a:solidFill>
                      <a:schemeClr val="bg2">
                        <a:lumMod val="50000"/>
                      </a:scheme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844425595"/>
              </p:ext>
            </p:extLst>
          </p:nvPr>
        </p:nvGraphicFramePr>
        <p:xfrm>
          <a:off x="9475579" y="2661064"/>
          <a:ext cx="2580062" cy="370840"/>
        </p:xfrm>
        <a:graphic>
          <a:graphicData uri="http://schemas.openxmlformats.org/drawingml/2006/table">
            <a:tbl>
              <a:tblPr firstRow="1" bandRow="1">
                <a:tableStyleId>{5C22544A-7EE6-4342-B048-85BDC9FD1C3A}</a:tableStyleId>
              </a:tblPr>
              <a:tblGrid>
                <a:gridCol w="1290031"/>
                <a:gridCol w="1290031"/>
              </a:tblGrid>
              <a:tr h="370840">
                <a:tc>
                  <a:txBody>
                    <a:bodyPr/>
                    <a:lstStyle/>
                    <a:p>
                      <a:r>
                        <a:rPr lang="en-US" dirty="0" smtClean="0"/>
                        <a:t>0.00076</a:t>
                      </a:r>
                      <a:endParaRPr lang="en-US" dirty="0"/>
                    </a:p>
                  </a:txBody>
                  <a:tcPr>
                    <a:solidFill>
                      <a:schemeClr val="bg2">
                        <a:lumMod val="50000"/>
                      </a:schemeClr>
                    </a:solidFill>
                  </a:tcPr>
                </a:tc>
                <a:tc>
                  <a:txBody>
                    <a:bodyPr/>
                    <a:lstStyle/>
                    <a:p>
                      <a:r>
                        <a:rPr lang="en-US" dirty="0" smtClean="0"/>
                        <a:t>0.00169</a:t>
                      </a:r>
                      <a:endParaRPr lang="en-US" dirty="0"/>
                    </a:p>
                  </a:txBody>
                  <a:tcPr>
                    <a:solidFill>
                      <a:schemeClr val="bg2">
                        <a:lumMod val="50000"/>
                      </a:schemeClr>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691072069"/>
              </p:ext>
            </p:extLst>
          </p:nvPr>
        </p:nvGraphicFramePr>
        <p:xfrm>
          <a:off x="9475581" y="3185602"/>
          <a:ext cx="2580062" cy="370840"/>
        </p:xfrm>
        <a:graphic>
          <a:graphicData uri="http://schemas.openxmlformats.org/drawingml/2006/table">
            <a:tbl>
              <a:tblPr firstRow="1" bandRow="1">
                <a:tableStyleId>{5C22544A-7EE6-4342-B048-85BDC9FD1C3A}</a:tableStyleId>
              </a:tblPr>
              <a:tblGrid>
                <a:gridCol w="1290031"/>
                <a:gridCol w="1290031"/>
              </a:tblGrid>
              <a:tr h="370840">
                <a:tc>
                  <a:txBody>
                    <a:bodyPr/>
                    <a:lstStyle/>
                    <a:p>
                      <a:r>
                        <a:rPr lang="en-US" dirty="0" smtClean="0"/>
                        <a:t>0.00076</a:t>
                      </a:r>
                      <a:endParaRPr lang="en-US" dirty="0"/>
                    </a:p>
                  </a:txBody>
                  <a:tcPr>
                    <a:solidFill>
                      <a:schemeClr val="bg2">
                        <a:lumMod val="50000"/>
                      </a:schemeClr>
                    </a:solidFill>
                  </a:tcPr>
                </a:tc>
                <a:tc>
                  <a:txBody>
                    <a:bodyPr/>
                    <a:lstStyle/>
                    <a:p>
                      <a:r>
                        <a:rPr lang="en-US" dirty="0" smtClean="0"/>
                        <a:t>0.00169</a:t>
                      </a:r>
                      <a:endParaRPr lang="en-US" dirty="0"/>
                    </a:p>
                  </a:txBody>
                  <a:tcPr>
                    <a:solidFill>
                      <a:schemeClr val="bg2">
                        <a:lumMod val="5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562439259"/>
              </p:ext>
            </p:extLst>
          </p:nvPr>
        </p:nvGraphicFramePr>
        <p:xfrm>
          <a:off x="9475581" y="3810822"/>
          <a:ext cx="2580062" cy="370840"/>
        </p:xfrm>
        <a:graphic>
          <a:graphicData uri="http://schemas.openxmlformats.org/drawingml/2006/table">
            <a:tbl>
              <a:tblPr firstRow="1" bandRow="1">
                <a:tableStyleId>{5C22544A-7EE6-4342-B048-85BDC9FD1C3A}</a:tableStyleId>
              </a:tblPr>
              <a:tblGrid>
                <a:gridCol w="1290031"/>
                <a:gridCol w="1290031"/>
              </a:tblGrid>
              <a:tr h="370840">
                <a:tc>
                  <a:txBody>
                    <a:bodyPr/>
                    <a:lstStyle/>
                    <a:p>
                      <a:r>
                        <a:rPr lang="en-US" dirty="0" smtClean="0"/>
                        <a:t>0.00007</a:t>
                      </a:r>
                      <a:endParaRPr lang="en-US" dirty="0"/>
                    </a:p>
                  </a:txBody>
                  <a:tcPr>
                    <a:solidFill>
                      <a:schemeClr val="bg2">
                        <a:lumMod val="50000"/>
                      </a:schemeClr>
                    </a:solidFill>
                  </a:tcPr>
                </a:tc>
                <a:tc>
                  <a:txBody>
                    <a:bodyPr/>
                    <a:lstStyle/>
                    <a:p>
                      <a:r>
                        <a:rPr lang="en-US" dirty="0" smtClean="0"/>
                        <a:t>0.00028</a:t>
                      </a:r>
                      <a:endParaRPr lang="en-US" dirty="0"/>
                    </a:p>
                  </a:txBody>
                  <a:tcPr>
                    <a:solidFill>
                      <a:schemeClr val="bg2">
                        <a:lumMod val="5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271909992"/>
              </p:ext>
            </p:extLst>
          </p:nvPr>
        </p:nvGraphicFramePr>
        <p:xfrm>
          <a:off x="9455484" y="4571409"/>
          <a:ext cx="2580062" cy="370840"/>
        </p:xfrm>
        <a:graphic>
          <a:graphicData uri="http://schemas.openxmlformats.org/drawingml/2006/table">
            <a:tbl>
              <a:tblPr firstRow="1" bandRow="1">
                <a:tableStyleId>{5C22544A-7EE6-4342-B048-85BDC9FD1C3A}</a:tableStyleId>
              </a:tblPr>
              <a:tblGrid>
                <a:gridCol w="1290031"/>
                <a:gridCol w="1290031"/>
              </a:tblGrid>
              <a:tr h="370840">
                <a:tc>
                  <a:txBody>
                    <a:bodyPr/>
                    <a:lstStyle/>
                    <a:p>
                      <a:r>
                        <a:rPr lang="en-US" dirty="0" smtClean="0"/>
                        <a:t>0.000625</a:t>
                      </a:r>
                      <a:endParaRPr lang="en-US" dirty="0"/>
                    </a:p>
                  </a:txBody>
                  <a:tcPr>
                    <a:solidFill>
                      <a:schemeClr val="bg2">
                        <a:lumMod val="50000"/>
                      </a:schemeClr>
                    </a:solidFill>
                  </a:tcPr>
                </a:tc>
                <a:tc>
                  <a:txBody>
                    <a:bodyPr/>
                    <a:lstStyle/>
                    <a:p>
                      <a:r>
                        <a:rPr lang="en-US" dirty="0" smtClean="0"/>
                        <a:t>0.0025</a:t>
                      </a:r>
                      <a:endParaRPr lang="en-US" dirty="0"/>
                    </a:p>
                  </a:txBody>
                  <a:tcPr>
                    <a:solidFill>
                      <a:schemeClr val="bg2">
                        <a:lumMod val="5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396838200"/>
              </p:ext>
            </p:extLst>
          </p:nvPr>
        </p:nvGraphicFramePr>
        <p:xfrm>
          <a:off x="9371307" y="5137212"/>
          <a:ext cx="2580062" cy="370840"/>
        </p:xfrm>
        <a:graphic>
          <a:graphicData uri="http://schemas.openxmlformats.org/drawingml/2006/table">
            <a:tbl>
              <a:tblPr firstRow="1" bandRow="1">
                <a:tableStyleId>{5C22544A-7EE6-4342-B048-85BDC9FD1C3A}</a:tableStyleId>
              </a:tblPr>
              <a:tblGrid>
                <a:gridCol w="1290031"/>
                <a:gridCol w="1290031"/>
              </a:tblGrid>
              <a:tr h="370840">
                <a:tc>
                  <a:txBody>
                    <a:bodyPr/>
                    <a:lstStyle/>
                    <a:p>
                      <a:pPr algn="ctr"/>
                      <a:r>
                        <a:rPr lang="en-US" dirty="0" smtClean="0">
                          <a:solidFill>
                            <a:schemeClr val="tx1"/>
                          </a:solidFill>
                        </a:rPr>
                        <a:t>0.0184</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0.0395</a:t>
                      </a:r>
                      <a:endParaRPr lang="en-US" dirty="0">
                        <a:solidFill>
                          <a:schemeClr val="tx1"/>
                        </a:solidFill>
                      </a:endParaRPr>
                    </a:p>
                  </a:txBody>
                  <a:tcPr>
                    <a:solidFill>
                      <a:schemeClr val="bg1"/>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057097849"/>
              </p:ext>
            </p:extLst>
          </p:nvPr>
        </p:nvGraphicFramePr>
        <p:xfrm>
          <a:off x="9475581" y="1326040"/>
          <a:ext cx="2580062" cy="370840"/>
        </p:xfrm>
        <a:graphic>
          <a:graphicData uri="http://schemas.openxmlformats.org/drawingml/2006/table">
            <a:tbl>
              <a:tblPr firstRow="1" bandRow="1">
                <a:tableStyleId>{5C22544A-7EE6-4342-B048-85BDC9FD1C3A}</a:tableStyleId>
              </a:tblPr>
              <a:tblGrid>
                <a:gridCol w="1290031"/>
                <a:gridCol w="1290031"/>
              </a:tblGrid>
              <a:tr h="370840">
                <a:tc>
                  <a:txBody>
                    <a:bodyPr/>
                    <a:lstStyle/>
                    <a:p>
                      <a:pPr algn="ctr"/>
                      <a:r>
                        <a:rPr lang="en-US" dirty="0" smtClean="0">
                          <a:solidFill>
                            <a:schemeClr val="tx1"/>
                          </a:solidFill>
                        </a:rPr>
                        <a:t>0.025</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0.05</a:t>
                      </a:r>
                      <a:endParaRPr lang="en-US" dirty="0">
                        <a:solidFill>
                          <a:schemeClr val="tx1"/>
                        </a:solidFill>
                      </a:endParaRPr>
                    </a:p>
                  </a:txBody>
                  <a:tcPr>
                    <a:solidFill>
                      <a:schemeClr val="bg1"/>
                    </a:solidFill>
                  </a:tcPr>
                </a:tc>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10164164" y="777066"/>
                <a:ext cx="1787205" cy="369332"/>
              </a:xfrm>
              <a:prstGeom prst="rect">
                <a:avLst/>
              </a:prstGeom>
              <a:noFill/>
            </p:spPr>
            <p:txBody>
              <a:bodyPr wrap="square" rtlCol="0">
                <a:spAutoFit/>
              </a:bodyPr>
              <a:lstStyle/>
              <a:p>
                <a:r>
                  <a:rPr lang="en-US" dirty="0" smtClean="0"/>
                  <a:t>Nominal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164164" y="777066"/>
                <a:ext cx="1787205" cy="369332"/>
              </a:xfrm>
              <a:prstGeom prst="rect">
                <a:avLst/>
              </a:prstGeom>
              <a:blipFill rotWithShape="0">
                <a:blip r:embed="rId13"/>
                <a:stretch>
                  <a:fillRect l="-2721" t="-8197" b="-24590"/>
                </a:stretch>
              </a:blipFill>
            </p:spPr>
            <p:txBody>
              <a:bodyPr/>
              <a:lstStyle/>
              <a:p>
                <a:r>
                  <a:rPr lang="en-US">
                    <a:noFill/>
                  </a:rPr>
                  <a:t> </a:t>
                </a:r>
              </a:p>
            </p:txBody>
          </p:sp>
        </mc:Fallback>
      </mc:AlternateContent>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57401" y="2358658"/>
            <a:ext cx="1516156" cy="1451776"/>
          </a:xfrm>
          <a:prstGeom prst="rect">
            <a:avLst/>
          </a:prstGeom>
        </p:spPr>
      </p:pic>
      <p:pic>
        <p:nvPicPr>
          <p:cNvPr id="25" name="Picture 24"/>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7401" y="2356060"/>
            <a:ext cx="1510840" cy="1440119"/>
          </a:xfrm>
          <a:prstGeom prst="rect">
            <a:avLst/>
          </a:prstGeom>
        </p:spPr>
      </p:pic>
    </p:spTree>
    <p:extLst>
      <p:ext uri="{BB962C8B-B14F-4D97-AF65-F5344CB8AC3E}">
        <p14:creationId xmlns:p14="http://schemas.microsoft.com/office/powerpoint/2010/main" val="249797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P spid="16"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3970" y="111752"/>
            <a:ext cx="3888429" cy="830997"/>
          </a:xfrm>
          <a:prstGeom prst="rect">
            <a:avLst/>
          </a:prstGeom>
          <a:noFill/>
        </p:spPr>
        <p:txBody>
          <a:bodyPr wrap="square" rtlCol="0">
            <a:spAutoFit/>
          </a:bodyPr>
          <a:lstStyle/>
          <a:p>
            <a:r>
              <a:rPr lang="en-US" sz="2400" b="1" dirty="0" smtClean="0"/>
              <a:t>Conclusions/Future Research</a:t>
            </a:r>
          </a:p>
          <a:p>
            <a:endParaRPr lang="en-US" sz="2400" dirty="0"/>
          </a:p>
        </p:txBody>
      </p:sp>
      <p:sp>
        <p:nvSpPr>
          <p:cNvPr id="3" name="Rectangle 2"/>
          <p:cNvSpPr/>
          <p:nvPr/>
        </p:nvSpPr>
        <p:spPr>
          <a:xfrm>
            <a:off x="2698043" y="942749"/>
            <a:ext cx="6057083" cy="923330"/>
          </a:xfrm>
          <a:prstGeom prst="rect">
            <a:avLst/>
          </a:prstGeom>
        </p:spPr>
        <p:txBody>
          <a:bodyPr wrap="square">
            <a:spAutoFit/>
          </a:bodyPr>
          <a:lstStyle/>
          <a:p>
            <a:r>
              <a:rPr lang="en-US" dirty="0"/>
              <a:t>Closed testing procedures can be devised using global tests rather than local tests</a:t>
            </a:r>
          </a:p>
          <a:p>
            <a:endParaRPr lang="en-US" dirty="0"/>
          </a:p>
        </p:txBody>
      </p:sp>
      <p:sp>
        <p:nvSpPr>
          <p:cNvPr id="4" name="Rectangle 3"/>
          <p:cNvSpPr/>
          <p:nvPr/>
        </p:nvSpPr>
        <p:spPr>
          <a:xfrm>
            <a:off x="2712448" y="1954747"/>
            <a:ext cx="6062135" cy="646331"/>
          </a:xfrm>
          <a:prstGeom prst="rect">
            <a:avLst/>
          </a:prstGeom>
        </p:spPr>
        <p:txBody>
          <a:bodyPr wrap="square">
            <a:spAutoFit/>
          </a:bodyPr>
          <a:lstStyle/>
          <a:p>
            <a:r>
              <a:rPr lang="en-US" dirty="0" smtClean="0"/>
              <a:t>Examples: </a:t>
            </a:r>
            <a:r>
              <a:rPr lang="en-US" dirty="0"/>
              <a:t>F-tests, chi-squared tests, </a:t>
            </a:r>
            <a:r>
              <a:rPr lang="en-US" dirty="0" err="1"/>
              <a:t>Simes</a:t>
            </a:r>
            <a:r>
              <a:rPr lang="en-US" dirty="0"/>
              <a:t>’ test, </a:t>
            </a:r>
            <a:r>
              <a:rPr lang="en-US" dirty="0" err="1"/>
              <a:t>etc</a:t>
            </a:r>
            <a:endParaRPr lang="en-US" dirty="0"/>
          </a:p>
          <a:p>
            <a:pPr marL="285750" indent="-285750">
              <a:buFontTx/>
              <a:buChar char="-"/>
            </a:pPr>
            <a:endParaRPr lang="en-US" dirty="0"/>
          </a:p>
        </p:txBody>
      </p:sp>
      <mc:AlternateContent xmlns:mc="http://schemas.openxmlformats.org/markup-compatibility/2006" xmlns:a14="http://schemas.microsoft.com/office/drawing/2010/main">
        <mc:Choice Requires="a14">
          <p:sp>
            <p:nvSpPr>
              <p:cNvPr id="5" name="Rectangle 4"/>
              <p:cNvSpPr/>
              <p:nvPr/>
            </p:nvSpPr>
            <p:spPr>
              <a:xfrm>
                <a:off x="2712448" y="2601078"/>
                <a:ext cx="2940485" cy="369332"/>
              </a:xfrm>
              <a:prstGeom prst="rect">
                <a:avLst/>
              </a:prstGeom>
            </p:spPr>
            <p:txBody>
              <a:bodyPr wrap="none">
                <a:spAutoFit/>
              </a:bodyPr>
              <a:lstStyle/>
              <a:p>
                <a:r>
                  <a:rPr lang="en-US" dirty="0" smtClean="0"/>
                  <a:t>Need to extend to arbitrary </a:t>
                </a:r>
                <a14:m>
                  <m:oMath xmlns:m="http://schemas.openxmlformats.org/officeDocument/2006/math">
                    <m:r>
                      <a:rPr lang="en-US" b="0" i="1" smtClean="0">
                        <a:latin typeface="Cambria Math" panose="02040503050406030204" pitchFamily="18" charset="0"/>
                      </a:rPr>
                      <m:t>𝑛</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712448" y="2601078"/>
                <a:ext cx="2940485" cy="369332"/>
              </a:xfrm>
              <a:prstGeom prst="rect">
                <a:avLst/>
              </a:prstGeom>
              <a:blipFill rotWithShape="0">
                <a:blip r:embed="rId3"/>
                <a:stretch>
                  <a:fillRect l="-1867" t="-10000" b="-26667"/>
                </a:stretch>
              </a:blipFill>
            </p:spPr>
            <p:txBody>
              <a:bodyPr/>
              <a:lstStyle/>
              <a:p>
                <a:r>
                  <a:rPr lang="en-US">
                    <a:noFill/>
                  </a:rPr>
                  <a:t> </a:t>
                </a:r>
              </a:p>
            </p:txBody>
          </p:sp>
        </mc:Fallback>
      </mc:AlternateContent>
      <p:sp>
        <p:nvSpPr>
          <p:cNvPr id="6" name="TextBox 5"/>
          <p:cNvSpPr txBox="1"/>
          <p:nvPr/>
        </p:nvSpPr>
        <p:spPr>
          <a:xfrm>
            <a:off x="2712448" y="3228622"/>
            <a:ext cx="4331819" cy="369332"/>
          </a:xfrm>
          <a:prstGeom prst="rect">
            <a:avLst/>
          </a:prstGeom>
          <a:noFill/>
        </p:spPr>
        <p:txBody>
          <a:bodyPr wrap="square" rtlCol="0">
            <a:spAutoFit/>
          </a:bodyPr>
          <a:lstStyle/>
          <a:p>
            <a:r>
              <a:rPr lang="en-US" dirty="0" smtClean="0"/>
              <a:t>Need to extend to correlated statistics</a:t>
            </a:r>
            <a:endParaRPr lang="en-US" dirty="0"/>
          </a:p>
        </p:txBody>
      </p:sp>
    </p:spTree>
    <p:extLst>
      <p:ext uri="{BB962C8B-B14F-4D97-AF65-F5344CB8AC3E}">
        <p14:creationId xmlns:p14="http://schemas.microsoft.com/office/powerpoint/2010/main" val="140941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547" y="328773"/>
            <a:ext cx="11598441" cy="5940088"/>
          </a:xfrm>
          <a:prstGeom prst="rect">
            <a:avLst/>
          </a:prstGeom>
          <a:noFill/>
        </p:spPr>
        <p:txBody>
          <a:bodyPr wrap="square" rtlCol="0">
            <a:spAutoFit/>
          </a:bodyPr>
          <a:lstStyle/>
          <a:p>
            <a:r>
              <a:rPr lang="en-US" sz="2000" b="1" dirty="0" smtClean="0"/>
              <a:t>References</a:t>
            </a:r>
          </a:p>
          <a:p>
            <a:endParaRPr lang="en-US" sz="2000" dirty="0"/>
          </a:p>
          <a:p>
            <a:r>
              <a:rPr lang="en-US" sz="2000" b="1" cap="small" dirty="0" smtClean="0"/>
              <a:t>Hochberg</a:t>
            </a:r>
            <a:r>
              <a:rPr lang="en-US" sz="2000" b="1" cap="small" dirty="0"/>
              <a:t>, Y.</a:t>
            </a:r>
            <a:r>
              <a:rPr lang="en-US" sz="2000" dirty="0"/>
              <a:t> (1998). A sharper </a:t>
            </a:r>
            <a:r>
              <a:rPr lang="en-US" sz="2000" dirty="0" err="1"/>
              <a:t>Bonferroni</a:t>
            </a:r>
            <a:r>
              <a:rPr lang="en-US" sz="2000" dirty="0"/>
              <a:t> procedure for multiple tests of significance. </a:t>
            </a:r>
            <a:r>
              <a:rPr lang="en-US" sz="2000" i="1" dirty="0" err="1"/>
              <a:t>Biometrika</a:t>
            </a:r>
            <a:r>
              <a:rPr lang="en-US" sz="2000" dirty="0" smtClean="0"/>
              <a:t>, 75 (4), </a:t>
            </a:r>
            <a:r>
              <a:rPr lang="en-US" sz="2000" dirty="0"/>
              <a:t>800–802. </a:t>
            </a:r>
          </a:p>
          <a:p>
            <a:r>
              <a:rPr lang="en-US" sz="2000" b="1" cap="small" dirty="0"/>
              <a:t>Hochberg, Y., &amp; Tamhane, A. C.</a:t>
            </a:r>
            <a:r>
              <a:rPr lang="en-US" sz="2000" b="1" dirty="0"/>
              <a:t> </a:t>
            </a:r>
            <a:r>
              <a:rPr lang="en-US" sz="2000" dirty="0"/>
              <a:t>(1987). </a:t>
            </a:r>
            <a:r>
              <a:rPr lang="en-US" sz="2000" i="1" dirty="0"/>
              <a:t>Multiple Comparison Procedures</a:t>
            </a:r>
            <a:r>
              <a:rPr lang="en-US" sz="2000" dirty="0"/>
              <a:t>. New York: Wiley. </a:t>
            </a:r>
          </a:p>
          <a:p>
            <a:r>
              <a:rPr lang="en-US" sz="2000" b="1" cap="small" dirty="0"/>
              <a:t>Holm, S.</a:t>
            </a:r>
            <a:r>
              <a:rPr lang="en-US" sz="2000" b="1" dirty="0"/>
              <a:t> </a:t>
            </a:r>
            <a:r>
              <a:rPr lang="en-US" sz="2000" dirty="0"/>
              <a:t>(1979). A simple sequentially </a:t>
            </a:r>
            <a:r>
              <a:rPr lang="en-US" sz="2000" dirty="0" err="1"/>
              <a:t>rejective</a:t>
            </a:r>
            <a:r>
              <a:rPr lang="en-US" sz="2000" dirty="0"/>
              <a:t> multiple test procedure. </a:t>
            </a:r>
            <a:r>
              <a:rPr lang="en-US" sz="2000" i="1" dirty="0"/>
              <a:t>Scandinavian Journal of Statistics</a:t>
            </a:r>
            <a:r>
              <a:rPr lang="en-US" sz="2000" dirty="0"/>
              <a:t>, </a:t>
            </a:r>
            <a:r>
              <a:rPr lang="en-US" sz="2000" dirty="0" smtClean="0"/>
              <a:t>6, 65-70</a:t>
            </a:r>
            <a:r>
              <a:rPr lang="en-US" sz="2000" dirty="0"/>
              <a:t>. </a:t>
            </a:r>
          </a:p>
          <a:p>
            <a:r>
              <a:rPr lang="en-US" sz="2000" b="1" cap="small" dirty="0" err="1"/>
              <a:t>Hommel</a:t>
            </a:r>
            <a:r>
              <a:rPr lang="en-US" sz="2000" b="1" cap="small" dirty="0"/>
              <a:t>, G.</a:t>
            </a:r>
            <a:r>
              <a:rPr lang="en-US" sz="2000" b="1" dirty="0"/>
              <a:t> </a:t>
            </a:r>
            <a:r>
              <a:rPr lang="en-US" sz="2000" dirty="0"/>
              <a:t>(1988). A </a:t>
            </a:r>
            <a:r>
              <a:rPr lang="en-US" sz="2000" dirty="0" err="1"/>
              <a:t>stagewise</a:t>
            </a:r>
            <a:r>
              <a:rPr lang="en-US" sz="2000" dirty="0"/>
              <a:t> </a:t>
            </a:r>
            <a:r>
              <a:rPr lang="en-US" sz="2000" dirty="0" err="1"/>
              <a:t>rejective</a:t>
            </a:r>
            <a:r>
              <a:rPr lang="en-US" sz="2000" dirty="0"/>
              <a:t> multiple test Procedure based on a modified </a:t>
            </a:r>
            <a:r>
              <a:rPr lang="en-US" sz="2000" dirty="0" err="1"/>
              <a:t>Bonferroni</a:t>
            </a:r>
            <a:r>
              <a:rPr lang="en-US" sz="2000" dirty="0"/>
              <a:t> test. </a:t>
            </a:r>
            <a:r>
              <a:rPr lang="en-US" sz="2000" i="1" dirty="0" err="1"/>
              <a:t>Biometrika</a:t>
            </a:r>
            <a:r>
              <a:rPr lang="en-US" sz="2000" dirty="0"/>
              <a:t>, </a:t>
            </a:r>
            <a:r>
              <a:rPr lang="en-US" sz="2000" dirty="0" smtClean="0"/>
              <a:t>75 (2), 383-386</a:t>
            </a:r>
            <a:r>
              <a:rPr lang="en-US" sz="2000" dirty="0"/>
              <a:t>. </a:t>
            </a:r>
          </a:p>
          <a:p>
            <a:r>
              <a:rPr lang="en-US" sz="2000" b="1" dirty="0" smtClean="0"/>
              <a:t>Jiangtao G., t C. Tamhane, A. C., Xi, D. &amp; Rom, D. </a:t>
            </a:r>
            <a:r>
              <a:rPr lang="en-US" sz="2000" dirty="0" smtClean="0"/>
              <a:t>(2014)</a:t>
            </a:r>
            <a:r>
              <a:rPr lang="en-US" sz="2000" b="1" dirty="0" smtClean="0"/>
              <a:t>. </a:t>
            </a:r>
            <a:r>
              <a:rPr lang="en-US" sz="2000" dirty="0"/>
              <a:t>A class of improved hybrid Hochberg–</a:t>
            </a:r>
            <a:r>
              <a:rPr lang="en-US" sz="2000" dirty="0" err="1"/>
              <a:t>Hommel</a:t>
            </a:r>
            <a:r>
              <a:rPr lang="en-US" sz="2000" dirty="0"/>
              <a:t> type step-up multiple test </a:t>
            </a:r>
            <a:r>
              <a:rPr lang="en-US" sz="2000" dirty="0" smtClean="0"/>
              <a:t>procedures. </a:t>
            </a:r>
            <a:r>
              <a:rPr lang="en-US" sz="2000" dirty="0" err="1" smtClean="0"/>
              <a:t>Biometrika</a:t>
            </a:r>
            <a:r>
              <a:rPr lang="en-US" sz="2000" dirty="0" smtClean="0"/>
              <a:t> (To Appear).</a:t>
            </a:r>
            <a:endParaRPr lang="en-US" sz="2000" b="1" cap="small" dirty="0"/>
          </a:p>
          <a:p>
            <a:r>
              <a:rPr lang="en-US" sz="2000" b="1" cap="small" dirty="0" smtClean="0"/>
              <a:t>Marcus</a:t>
            </a:r>
            <a:r>
              <a:rPr lang="en-US" sz="2000" b="1" cap="small" dirty="0"/>
              <a:t>, R., </a:t>
            </a:r>
            <a:r>
              <a:rPr lang="en-US" sz="2000" b="1" cap="small" dirty="0" err="1"/>
              <a:t>Peritz</a:t>
            </a:r>
            <a:r>
              <a:rPr lang="en-US" sz="2000" b="1" cap="small" dirty="0"/>
              <a:t>, E.,&amp; Gabriel, K. R.</a:t>
            </a:r>
            <a:r>
              <a:rPr lang="en-US" sz="2000" b="1" dirty="0"/>
              <a:t> </a:t>
            </a:r>
            <a:r>
              <a:rPr lang="en-US" sz="2000" dirty="0"/>
              <a:t>(1976). On closed testing procedures with special reference to ordered analysis of variance. </a:t>
            </a:r>
            <a:r>
              <a:rPr lang="en-US" sz="2000" i="1" dirty="0" err="1"/>
              <a:t>Biometrika</a:t>
            </a:r>
            <a:r>
              <a:rPr lang="en-US" sz="2000" dirty="0"/>
              <a:t>, </a:t>
            </a:r>
            <a:r>
              <a:rPr lang="en-US" sz="2000" dirty="0" smtClean="0"/>
              <a:t>63 (3), 655-660</a:t>
            </a:r>
            <a:r>
              <a:rPr lang="en-US" sz="2000" dirty="0"/>
              <a:t>. </a:t>
            </a:r>
            <a:endParaRPr lang="en-US" sz="2000" dirty="0" smtClean="0"/>
          </a:p>
          <a:p>
            <a:r>
              <a:rPr lang="en-US" sz="2000" b="1" dirty="0" smtClean="0"/>
              <a:t>Sarkar</a:t>
            </a:r>
            <a:r>
              <a:rPr lang="en-US" sz="2000" b="1" dirty="0"/>
              <a:t>, </a:t>
            </a:r>
            <a:r>
              <a:rPr lang="en-US" sz="2000" b="1" dirty="0" smtClean="0"/>
              <a:t>S. </a:t>
            </a:r>
            <a:r>
              <a:rPr lang="en-US" sz="2000" b="1" dirty="0"/>
              <a:t>K. </a:t>
            </a:r>
            <a:r>
              <a:rPr lang="en-US" sz="2000" dirty="0" smtClean="0"/>
              <a:t>Generalizing </a:t>
            </a:r>
            <a:r>
              <a:rPr lang="en-US" sz="2000" dirty="0" err="1" smtClean="0"/>
              <a:t>Simes</a:t>
            </a:r>
            <a:r>
              <a:rPr lang="en-US" sz="2000" dirty="0" smtClean="0"/>
              <a:t>’ Test and Hochberg’s Step UP Procedure. (2008) The </a:t>
            </a:r>
            <a:r>
              <a:rPr lang="en-US" sz="2000" dirty="0"/>
              <a:t>Annals of </a:t>
            </a:r>
            <a:r>
              <a:rPr lang="en-US" sz="2000" dirty="0" smtClean="0"/>
              <a:t>Statistics, 36 no</a:t>
            </a:r>
            <a:r>
              <a:rPr lang="en-US" sz="2000" dirty="0"/>
              <a:t>. </a:t>
            </a:r>
            <a:r>
              <a:rPr lang="en-US" sz="2000" dirty="0" smtClean="0"/>
              <a:t>1, 337--363. </a:t>
            </a:r>
          </a:p>
          <a:p>
            <a:r>
              <a:rPr lang="en-US" sz="2000" b="1" dirty="0"/>
              <a:t>Sarkar, S. K. </a:t>
            </a:r>
            <a:r>
              <a:rPr lang="en-US" sz="2000" dirty="0"/>
              <a:t>Some probability inequalities for ordered MTP random variables: a proof of the </a:t>
            </a:r>
            <a:r>
              <a:rPr lang="en-US" sz="2000" dirty="0" err="1"/>
              <a:t>Simes</a:t>
            </a:r>
            <a:r>
              <a:rPr lang="en-US" sz="2000" dirty="0"/>
              <a:t> conjecture. (1998) The Annals of Statistics, 26 no. 2, 494--504. </a:t>
            </a:r>
          </a:p>
          <a:p>
            <a:r>
              <a:rPr lang="en-US" sz="2000" b="1" cap="small" dirty="0" err="1" smtClean="0"/>
              <a:t>Simes</a:t>
            </a:r>
            <a:r>
              <a:rPr lang="en-US" sz="2000" b="1" cap="small" dirty="0"/>
              <a:t>, R.  J.</a:t>
            </a:r>
            <a:r>
              <a:rPr lang="en-US" sz="2000" b="1" dirty="0"/>
              <a:t> </a:t>
            </a:r>
            <a:r>
              <a:rPr lang="en-US" sz="2000" dirty="0"/>
              <a:t>(1986). improved </a:t>
            </a:r>
            <a:r>
              <a:rPr lang="en-US" sz="2000" dirty="0" err="1"/>
              <a:t>Bonferroni</a:t>
            </a:r>
            <a:r>
              <a:rPr lang="en-US" sz="2000" dirty="0"/>
              <a:t> procedure for multiple tests of significance. </a:t>
            </a:r>
            <a:r>
              <a:rPr lang="en-US" sz="2000" i="1" dirty="0" err="1"/>
              <a:t>Biometrika</a:t>
            </a:r>
            <a:r>
              <a:rPr lang="en-US" sz="2000" dirty="0"/>
              <a:t>, </a:t>
            </a:r>
            <a:r>
              <a:rPr lang="en-US" sz="2000" dirty="0" smtClean="0"/>
              <a:t>73 (3), 751-754</a:t>
            </a:r>
            <a:r>
              <a:rPr lang="en-US" sz="2000" dirty="0"/>
              <a:t>. </a:t>
            </a:r>
          </a:p>
        </p:txBody>
      </p:sp>
    </p:spTree>
    <p:extLst>
      <p:ext uri="{BB962C8B-B14F-4D97-AF65-F5344CB8AC3E}">
        <p14:creationId xmlns:p14="http://schemas.microsoft.com/office/powerpoint/2010/main" val="1606362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smtClean="0"/>
              <a:t>                    Hochberg and Tamhane (1987)</a:t>
            </a:r>
            <a:endParaRPr lang="en-US" sz="3600" b="1" dirty="0"/>
          </a:p>
        </p:txBody>
      </p:sp>
      <p:pic>
        <p:nvPicPr>
          <p:cNvPr id="2" name="Picture 1"/>
          <p:cNvPicPr>
            <a:picLocks noChangeAspect="1"/>
          </p:cNvPicPr>
          <p:nvPr/>
        </p:nvPicPr>
        <p:blipFill>
          <a:blip r:embed="rId3"/>
          <a:stretch>
            <a:fillRect/>
          </a:stretch>
        </p:blipFill>
        <p:spPr>
          <a:xfrm>
            <a:off x="310896" y="1850750"/>
            <a:ext cx="11784734" cy="3215026"/>
          </a:xfrm>
          <a:prstGeom prst="rect">
            <a:avLst/>
          </a:prstGeom>
        </p:spPr>
      </p:pic>
    </p:spTree>
    <p:extLst>
      <p:ext uri="{BB962C8B-B14F-4D97-AF65-F5344CB8AC3E}">
        <p14:creationId xmlns:p14="http://schemas.microsoft.com/office/powerpoint/2010/main" val="327234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1923" y="1005840"/>
            <a:ext cx="11889950" cy="3294317"/>
          </a:xfrm>
          <a:prstGeom prst="rect">
            <a:avLst/>
          </a:prstGeom>
        </p:spPr>
      </p:pic>
    </p:spTree>
    <p:extLst>
      <p:ext uri="{BB962C8B-B14F-4D97-AF65-F5344CB8AC3E}">
        <p14:creationId xmlns:p14="http://schemas.microsoft.com/office/powerpoint/2010/main" val="76436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272716"/>
                <a:ext cx="12344400" cy="6247864"/>
              </a:xfrm>
              <a:prstGeom prst="rect">
                <a:avLst/>
              </a:prstGeom>
              <a:noFill/>
            </p:spPr>
            <p:txBody>
              <a:bodyPr wrap="square" rtlCol="0">
                <a:spAutoFit/>
              </a:bodyPr>
              <a:lstStyle/>
              <a:p>
                <a14:m>
                  <m:oMath xmlns:m="http://schemas.openxmlformats.org/officeDocument/2006/math">
                    <m:sSub>
                      <m:sSubPr>
                        <m:ctrlPr>
                          <a:rPr lang="en-US" sz="4000" i="1" smtClean="0">
                            <a:latin typeface="Cambria Math" panose="02040503050406030204" pitchFamily="18" charset="0"/>
                          </a:rPr>
                        </m:ctrlPr>
                      </m:sSubPr>
                      <m:e>
                        <m:sSub>
                          <m:sSubPr>
                            <m:ctrlPr>
                              <a:rPr lang="en-US" sz="4000" i="1">
                                <a:latin typeface="Cambria Math" panose="02040503050406030204" pitchFamily="18" charset="0"/>
                              </a:rPr>
                            </m:ctrlPr>
                          </m:sSubPr>
                          <m:e>
                            <m:r>
                              <a:rPr lang="en-US" sz="4000" i="1">
                                <a:latin typeface="Cambria Math" panose="02040503050406030204" pitchFamily="18" charset="0"/>
                              </a:rPr>
                              <m:t>𝐻</m:t>
                            </m:r>
                          </m:e>
                          <m:sub>
                            <m:r>
                              <a:rPr lang="en-US" sz="4000" i="1">
                                <a:latin typeface="Cambria Math" panose="02040503050406030204" pitchFamily="18" charset="0"/>
                              </a:rPr>
                              <m:t>1</m:t>
                            </m:r>
                          </m:sub>
                        </m:sSub>
                        <m:r>
                          <a:rPr lang="en-US" sz="4000" i="1">
                            <a:latin typeface="Cambria Math" panose="02040503050406030204" pitchFamily="18" charset="0"/>
                          </a:rPr>
                          <m:t>:</m:t>
                        </m:r>
                        <m:r>
                          <a:rPr lang="en-US" sz="4000" i="1">
                            <a:latin typeface="Cambria Math" panose="02040503050406030204" pitchFamily="18" charset="0"/>
                            <a:ea typeface="Cambria Math" panose="02040503050406030204" pitchFamily="18" charset="0"/>
                          </a:rPr>
                          <m:t>𝜇</m:t>
                        </m:r>
                      </m:e>
                      <m:sub>
                        <m:r>
                          <a:rPr lang="en-US" sz="4000" i="1">
                            <a:latin typeface="Cambria Math" panose="02040503050406030204" pitchFamily="18" charset="0"/>
                          </a:rPr>
                          <m:t>1</m:t>
                        </m:r>
                      </m:sub>
                    </m:sSub>
                    <m:r>
                      <a:rPr lang="en-US" sz="4000" b="0" i="1" smtClean="0">
                        <a:latin typeface="Cambria Math" panose="02040503050406030204" pitchFamily="18" charset="0"/>
                      </a:rPr>
                      <m:t>=</m:t>
                    </m:r>
                    <m:r>
                      <a:rPr lang="en-US" sz="4000" i="1">
                        <a:latin typeface="Cambria Math" panose="02040503050406030204" pitchFamily="18" charset="0"/>
                        <a:ea typeface="Cambria Math" panose="02040503050406030204" pitchFamily="18" charset="0"/>
                      </a:rPr>
                      <m:t>0 </m:t>
                    </m:r>
                    <m:r>
                      <a:rPr lang="en-US" sz="4000" b="0" i="1" smtClean="0">
                        <a:latin typeface="Cambria Math" panose="02040503050406030204" pitchFamily="18" charset="0"/>
                        <a:ea typeface="Cambria Math" panose="02040503050406030204" pitchFamily="18" charset="0"/>
                      </a:rPr>
                      <m:t>,</m:t>
                    </m:r>
                  </m:oMath>
                </a14:m>
                <a:r>
                  <a:rPr lang="en-US" sz="4000" i="1"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sz="4000" i="1">
                            <a:latin typeface="Cambria Math" panose="02040503050406030204" pitchFamily="18" charset="0"/>
                          </a:rPr>
                        </m:ctrlPr>
                      </m:sSubPr>
                      <m:e>
                        <m:sSub>
                          <m:sSubPr>
                            <m:ctrlPr>
                              <a:rPr lang="en-US" sz="4000" i="1">
                                <a:latin typeface="Cambria Math" panose="02040503050406030204" pitchFamily="18" charset="0"/>
                              </a:rPr>
                            </m:ctrlPr>
                          </m:sSubPr>
                          <m:e>
                            <m:r>
                              <a:rPr lang="en-US" sz="4000" i="1">
                                <a:latin typeface="Cambria Math" panose="02040503050406030204" pitchFamily="18" charset="0"/>
                              </a:rPr>
                              <m:t>𝐻</m:t>
                            </m:r>
                          </m:e>
                          <m:sub>
                            <m:r>
                              <a:rPr lang="en-US" sz="4000" i="1">
                                <a:latin typeface="Cambria Math" panose="02040503050406030204" pitchFamily="18" charset="0"/>
                              </a:rPr>
                              <m:t>2</m:t>
                            </m:r>
                          </m:sub>
                        </m:sSub>
                        <m:r>
                          <a:rPr lang="en-US" sz="4000" i="1">
                            <a:latin typeface="Cambria Math" panose="02040503050406030204" pitchFamily="18" charset="0"/>
                          </a:rPr>
                          <m:t>:</m:t>
                        </m:r>
                        <m:r>
                          <a:rPr lang="en-US" sz="4000" i="1">
                            <a:latin typeface="Cambria Math" panose="02040503050406030204" pitchFamily="18" charset="0"/>
                            <a:ea typeface="Cambria Math" panose="02040503050406030204" pitchFamily="18" charset="0"/>
                          </a:rPr>
                          <m:t>𝜇</m:t>
                        </m:r>
                      </m:e>
                      <m:sub>
                        <m:r>
                          <a:rPr lang="en-US" sz="4000" b="0" i="1" smtClean="0">
                            <a:latin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0</m:t>
                    </m:r>
                  </m:oMath>
                </a14:m>
                <a:r>
                  <a:rPr lang="en-US" sz="4000" i="1" dirty="0" smtClean="0">
                    <a:latin typeface="Cambria Math" panose="02040503050406030204" pitchFamily="18" charset="0"/>
                    <a:ea typeface="Cambria Math" panose="02040503050406030204" pitchFamily="18" charset="0"/>
                  </a:rPr>
                  <a:t>, </a:t>
                </a:r>
                <a:r>
                  <a:rPr lang="en-US" sz="4000" dirty="0" smtClean="0">
                    <a:latin typeface="Cambria Math" panose="02040503050406030204" pitchFamily="18" charset="0"/>
                    <a:ea typeface="Cambria Math" panose="02040503050406030204" pitchFamily="18" charset="0"/>
                  </a:rPr>
                  <a:t>against two-sided alternatives</a:t>
                </a:r>
              </a:p>
              <a:p>
                <a:endParaRPr lang="en-US" sz="4000" dirty="0" smtClean="0">
                  <a:latin typeface="Cambria Math" panose="02040503050406030204" pitchFamily="18" charset="0"/>
                  <a:ea typeface="Cambria Math" panose="02040503050406030204" pitchFamily="18" charset="0"/>
                </a:endParaRPr>
              </a:p>
              <a:p>
                <a:r>
                  <a:rPr lang="en-US" sz="4000" i="1"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𝐻</m:t>
                        </m:r>
                      </m:e>
                      <m:sub>
                        <m:r>
                          <a:rPr lang="en-US" sz="4000" i="1">
                            <a:latin typeface="Cambria Math" panose="02040503050406030204" pitchFamily="18" charset="0"/>
                            <a:ea typeface="Cambria Math" panose="02040503050406030204" pitchFamily="18" charset="0"/>
                          </a:rPr>
                          <m:t>0</m:t>
                        </m:r>
                      </m:sub>
                    </m:sSub>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𝐻</m:t>
                        </m:r>
                      </m:e>
                      <m:sub>
                        <m:r>
                          <a:rPr lang="en-US" sz="4000" i="1">
                            <a:latin typeface="Cambria Math" panose="02040503050406030204" pitchFamily="18" charset="0"/>
                          </a:rPr>
                          <m:t>1</m:t>
                        </m:r>
                      </m:sub>
                    </m:sSub>
                    <m:r>
                      <a:rPr lang="en-US" sz="4000" i="1">
                        <a:latin typeface="Cambria Math" panose="02040503050406030204" pitchFamily="18" charset="0"/>
                        <a:ea typeface="Cambria Math" panose="02040503050406030204" pitchFamily="18" charset="0"/>
                      </a:rPr>
                      <m:t>∩</m:t>
                    </m:r>
                    <m:sSub>
                      <m:sSubPr>
                        <m:ctrlPr>
                          <a:rPr lang="en-US" sz="400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𝐻</m:t>
                        </m:r>
                      </m:e>
                      <m:sub>
                        <m:r>
                          <a:rPr lang="en-US" sz="4000" b="0" i="1" smtClean="0">
                            <a:latin typeface="Cambria Math" panose="02040503050406030204" pitchFamily="18" charset="0"/>
                            <a:ea typeface="Cambria Math" panose="02040503050406030204" pitchFamily="18" charset="0"/>
                          </a:rPr>
                          <m:t>2</m:t>
                        </m:r>
                      </m:sub>
                    </m:sSub>
                  </m:oMath>
                </a14:m>
                <a:endParaRPr lang="en-US" sz="4000" i="1" dirty="0" smtClean="0">
                  <a:latin typeface="Cambria Math" panose="02040503050406030204" pitchFamily="18" charset="0"/>
                  <a:ea typeface="Cambria Math" panose="02040503050406030204" pitchFamily="18" charset="0"/>
                </a:endParaRPr>
              </a:p>
              <a:p>
                <a:endParaRPr lang="en-US" sz="4000" i="1" dirty="0" smtClean="0">
                  <a:latin typeface="Cambria Math" panose="02040503050406030204" pitchFamily="18" charset="0"/>
                  <a:ea typeface="Cambria Math" panose="02040503050406030204" pitchFamily="18" charset="0"/>
                </a:endParaRPr>
              </a:p>
              <a:p>
                <a:r>
                  <a:rPr lang="en-US" sz="4000" dirty="0" smtClean="0">
                    <a:ea typeface="Cambria Math" panose="02040503050406030204" pitchFamily="18" charset="0"/>
                  </a:rPr>
                  <a:t>Closed family:    </a:t>
                </a:r>
                <a14:m>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𝐻</m:t>
                        </m:r>
                      </m:e>
                      <m:sub>
                        <m:r>
                          <a:rPr lang="en-US" sz="4000" i="1">
                            <a:latin typeface="Cambria Math" panose="02040503050406030204" pitchFamily="18" charset="0"/>
                            <a:ea typeface="Cambria Math" panose="02040503050406030204" pitchFamily="18" charset="0"/>
                          </a:rPr>
                          <m:t>0</m:t>
                        </m:r>
                      </m:sub>
                    </m:sSub>
                    <m:r>
                      <a:rPr lang="en-US" sz="4000" b="0" i="1" smtClean="0">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𝐻</m:t>
                        </m:r>
                      </m:e>
                      <m:sub>
                        <m:r>
                          <a:rPr lang="en-US" sz="4000" i="1">
                            <a:latin typeface="Cambria Math" panose="02040503050406030204" pitchFamily="18" charset="0"/>
                          </a:rPr>
                          <m:t>1</m:t>
                        </m:r>
                      </m:sub>
                    </m:sSub>
                    <m:sSub>
                      <m:sSubPr>
                        <m:ctrlPr>
                          <a:rPr lang="en-US" sz="4000" i="1">
                            <a:latin typeface="Cambria Math" panose="02040503050406030204" pitchFamily="18" charset="0"/>
                          </a:rPr>
                        </m:ctrlPr>
                      </m:sSubPr>
                      <m:e>
                        <m:r>
                          <a:rPr lang="en-US" sz="4000" b="0" i="1" smtClean="0">
                            <a:latin typeface="Cambria Math" panose="02040503050406030204" pitchFamily="18" charset="0"/>
                          </a:rPr>
                          <m:t>,</m:t>
                        </m:r>
                        <m:r>
                          <a:rPr lang="en-US" sz="4000" i="1">
                            <a:latin typeface="Cambria Math" panose="02040503050406030204" pitchFamily="18" charset="0"/>
                          </a:rPr>
                          <m:t>𝐻</m:t>
                        </m:r>
                      </m:e>
                      <m:sub>
                        <m:r>
                          <a:rPr lang="en-US" sz="4000" i="1">
                            <a:latin typeface="Cambria Math" panose="02040503050406030204" pitchFamily="18" charset="0"/>
                          </a:rPr>
                          <m:t>2</m:t>
                        </m:r>
                      </m:sub>
                    </m:sSub>
                  </m:oMath>
                </a14:m>
                <a:endParaRPr lang="en-US" sz="4000" i="1" dirty="0">
                  <a:latin typeface="Cambria Math" panose="02040503050406030204" pitchFamily="18" charset="0"/>
                  <a:ea typeface="Cambria Math" panose="02040503050406030204" pitchFamily="18" charset="0"/>
                </a:endParaRPr>
              </a:p>
              <a:p>
                <a:endParaRPr lang="en-US" sz="4000" i="1" dirty="0" smtClean="0">
                  <a:latin typeface="Cambria Math" panose="02040503050406030204" pitchFamily="18" charset="0"/>
                  <a:ea typeface="Cambria Math" panose="02040503050406030204" pitchFamily="18" charset="0"/>
                </a:endParaRPr>
              </a:p>
              <a:p>
                <a:r>
                  <a:rPr lang="en-US" sz="4000" dirty="0" smtClean="0">
                    <a:ea typeface="Cambria Math" panose="02040503050406030204" pitchFamily="18" charset="0"/>
                  </a:rPr>
                  <a:t>Implication relationships: </a:t>
                </a:r>
                <a14:m>
                  <m:oMath xmlns:m="http://schemas.openxmlformats.org/officeDocument/2006/math">
                    <m:r>
                      <a:rPr lang="en-US" sz="4000" b="0" i="0" smtClean="0">
                        <a:latin typeface="Cambria Math" panose="02040503050406030204" pitchFamily="18" charset="0"/>
                        <a:ea typeface="Cambria Math" panose="02040503050406030204" pitchFamily="18" charset="0"/>
                      </a:rPr>
                      <m:t>    </m:t>
                    </m:r>
                    <m:sSub>
                      <m:sSubPr>
                        <m:ctrlPr>
                          <a:rPr lang="en-US" sz="4000" i="1" smtClean="0">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𝐻</m:t>
                        </m:r>
                      </m:e>
                      <m:sub>
                        <m:r>
                          <a:rPr lang="en-US" sz="4000" i="1">
                            <a:latin typeface="Cambria Math" panose="02040503050406030204" pitchFamily="18" charset="0"/>
                            <a:ea typeface="Cambria Math" panose="02040503050406030204" pitchFamily="18" charset="0"/>
                          </a:rPr>
                          <m:t>0</m:t>
                        </m:r>
                      </m:sub>
                    </m:sSub>
                  </m:oMath>
                </a14:m>
                <a:endParaRPr lang="en-US" sz="4000" i="1" dirty="0" smtClean="0">
                  <a:latin typeface="Cambria Math" panose="02040503050406030204" pitchFamily="18" charset="0"/>
                </a:endParaRPr>
              </a:p>
              <a:p>
                <a:endParaRPr lang="en-US" sz="4000" i="1" dirty="0" smtClean="0">
                  <a:latin typeface="Cambria Math" panose="02040503050406030204" pitchFamily="18" charset="0"/>
                </a:endParaRPr>
              </a:p>
              <a:p>
                <a:pPr algn="ct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𝐻</m:t>
                        </m:r>
                      </m:e>
                      <m:sub>
                        <m:r>
                          <a:rPr lang="en-US" sz="4000" b="0" i="1" smtClean="0">
                            <a:latin typeface="Cambria Math" panose="02040503050406030204" pitchFamily="18" charset="0"/>
                          </a:rPr>
                          <m:t>1</m:t>
                        </m:r>
                      </m:sub>
                    </m:sSub>
                  </m:oMath>
                </a14:m>
                <a:r>
                  <a:rPr lang="en-US" sz="4000" b="0" i="1"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sz="4000" b="0" i="1" dirty="0" smtClean="0">
                            <a:latin typeface="Cambria Math" panose="02040503050406030204" pitchFamily="18" charset="0"/>
                            <a:ea typeface="Cambria Math" panose="02040503050406030204" pitchFamily="18" charset="0"/>
                          </a:rPr>
                        </m:ctrlPr>
                      </m:sSubPr>
                      <m:e>
                        <m:r>
                          <a:rPr lang="en-US" sz="4000" b="0" i="1" dirty="0" smtClean="0">
                            <a:latin typeface="Cambria Math" panose="02040503050406030204" pitchFamily="18" charset="0"/>
                            <a:ea typeface="Cambria Math" panose="02040503050406030204" pitchFamily="18" charset="0"/>
                          </a:rPr>
                          <m:t>𝐻</m:t>
                        </m:r>
                      </m:e>
                      <m:sub>
                        <m:r>
                          <a:rPr lang="en-US" sz="4000" b="0" i="1" dirty="0" smtClean="0">
                            <a:latin typeface="Cambria Math" panose="02040503050406030204" pitchFamily="18" charset="0"/>
                            <a:ea typeface="Cambria Math" panose="02040503050406030204" pitchFamily="18" charset="0"/>
                          </a:rPr>
                          <m:t>2</m:t>
                        </m:r>
                      </m:sub>
                    </m:sSub>
                  </m:oMath>
                </a14:m>
                <a:endParaRPr lang="en-US" sz="40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 </m:t>
                      </m:r>
                    </m:oMath>
                  </m:oMathPara>
                </a14:m>
                <a:endParaRPr lang="en-US"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0" y="272716"/>
                <a:ext cx="12344400" cy="6247864"/>
              </a:xfrm>
              <a:prstGeom prst="rect">
                <a:avLst/>
              </a:prstGeom>
              <a:blipFill rotWithShape="0">
                <a:blip r:embed="rId3"/>
                <a:stretch>
                  <a:fillRect l="-1728" t="-1756"/>
                </a:stretch>
              </a:blipFill>
            </p:spPr>
            <p:txBody>
              <a:bodyPr/>
              <a:lstStyle/>
              <a:p>
                <a:r>
                  <a:rPr lang="en-US">
                    <a:noFill/>
                  </a:rPr>
                  <a:t> </a:t>
                </a:r>
              </a:p>
            </p:txBody>
          </p:sp>
        </mc:Fallback>
      </mc:AlternateContent>
      <p:cxnSp>
        <p:nvCxnSpPr>
          <p:cNvPr id="4" name="Straight Arrow Connector 3"/>
          <p:cNvCxnSpPr/>
          <p:nvPr/>
        </p:nvCxnSpPr>
        <p:spPr>
          <a:xfrm flipH="1">
            <a:off x="5209102" y="4644322"/>
            <a:ext cx="401054" cy="485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6416453" y="4671393"/>
            <a:ext cx="385010" cy="485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527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35313" y="1407886"/>
                <a:ext cx="9985829" cy="2862322"/>
              </a:xfrm>
              <a:prstGeom prst="rect">
                <a:avLst/>
              </a:prstGeom>
            </p:spPr>
            <p:txBody>
              <a:bodyPr wrap="square">
                <a:spAutoFit/>
              </a:bodyPr>
              <a:lstStyle/>
              <a:p>
                <a:pPr algn="ctr"/>
                <a14:m>
                  <m:oMath xmlns:m="http://schemas.openxmlformats.org/officeDocument/2006/math">
                    <m:sSub>
                      <m:sSubPr>
                        <m:ctrlPr>
                          <a:rPr lang="en-US" sz="3600" i="1" smtClean="0">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1</m:t>
                        </m:r>
                      </m:sub>
                    </m:sSub>
                    <m:r>
                      <a:rPr lang="en-US" sz="3600" i="1">
                        <a:latin typeface="Cambria Math" panose="02040503050406030204" pitchFamily="18" charset="0"/>
                      </a:rPr>
                      <m:t> </m:t>
                    </m:r>
                    <m:r>
                      <a:rPr lang="en-US" sz="360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𝑁</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0,1</m:t>
                        </m:r>
                      </m:e>
                    </m:d>
                  </m:oMath>
                </a14:m>
                <a:r>
                  <a:rPr lang="en-US" sz="3600" i="1" dirty="0" smtClean="0"/>
                  <a:t> </a:t>
                </a:r>
                <a:r>
                  <a:rPr lang="en-US" sz="3600" dirty="0" smtClean="0"/>
                  <a:t>under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𝐻</m:t>
                        </m:r>
                      </m:e>
                      <m:sub>
                        <m:r>
                          <a:rPr lang="en-US" sz="3600" i="1">
                            <a:latin typeface="Cambria Math" panose="02040503050406030204" pitchFamily="18" charset="0"/>
                          </a:rPr>
                          <m:t>1</m:t>
                        </m:r>
                      </m:sub>
                    </m:sSub>
                  </m:oMath>
                </a14:m>
                <a:r>
                  <a:rPr lang="en-US" sz="3600" dirty="0" smtClean="0"/>
                  <a:t>  with a p-value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𝑃</m:t>
                        </m:r>
                      </m:e>
                      <m:sub>
                        <m:r>
                          <a:rPr lang="en-US" sz="3600" b="0" i="1" smtClean="0">
                            <a:latin typeface="Cambria Math" panose="02040503050406030204" pitchFamily="18" charset="0"/>
                          </a:rPr>
                          <m:t>1</m:t>
                        </m:r>
                      </m:sub>
                    </m:sSub>
                  </m:oMath>
                </a14:m>
                <a:endParaRPr lang="en-US" sz="3600" dirty="0" smtClean="0"/>
              </a:p>
              <a:p>
                <a:pPr algn="ct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𝑍</m:t>
                        </m:r>
                      </m:e>
                      <m:sub>
                        <m:r>
                          <a:rPr lang="en-US" sz="3600" i="1">
                            <a:latin typeface="Cambria Math" panose="02040503050406030204" pitchFamily="18" charset="0"/>
                          </a:rPr>
                          <m:t>2</m:t>
                        </m:r>
                      </m:sub>
                    </m:sSub>
                    <m:r>
                      <a:rPr lang="en-US" sz="360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𝑁</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0,1</m:t>
                        </m:r>
                      </m:e>
                    </m:d>
                  </m:oMath>
                </a14:m>
                <a:r>
                  <a:rPr lang="en-US" sz="3600" dirty="0" smtClean="0"/>
                  <a:t> under</a:t>
                </a:r>
                <a14:m>
                  <m:oMath xmlns:m="http://schemas.openxmlformats.org/officeDocument/2006/math">
                    <m:sSub>
                      <m:sSubPr>
                        <m:ctrlPr>
                          <a:rPr lang="en-US" sz="3600" i="1">
                            <a:latin typeface="Cambria Math" panose="02040503050406030204" pitchFamily="18" charset="0"/>
                          </a:rPr>
                        </m:ctrlPr>
                      </m:sSubPr>
                      <m:e>
                        <m:r>
                          <a:rPr lang="en-US" sz="3600" b="0" i="1" smtClean="0">
                            <a:latin typeface="Cambria Math" panose="02040503050406030204" pitchFamily="18" charset="0"/>
                          </a:rPr>
                          <m:t> </m:t>
                        </m:r>
                        <m:r>
                          <a:rPr lang="en-US" sz="3600" i="1">
                            <a:latin typeface="Cambria Math" panose="02040503050406030204" pitchFamily="18" charset="0"/>
                          </a:rPr>
                          <m:t>𝐻</m:t>
                        </m:r>
                      </m:e>
                      <m:sub>
                        <m:r>
                          <a:rPr lang="en-US" sz="3600" b="0" i="1" smtClean="0">
                            <a:latin typeface="Cambria Math" panose="02040503050406030204" pitchFamily="18" charset="0"/>
                          </a:rPr>
                          <m:t>2</m:t>
                        </m:r>
                      </m:sub>
                    </m:sSub>
                  </m:oMath>
                </a14:m>
                <a:r>
                  <a:rPr lang="en-US" sz="3600" dirty="0" smtClean="0"/>
                  <a:t> with a p-value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𝑃</m:t>
                        </m:r>
                      </m:e>
                      <m:sub>
                        <m:r>
                          <a:rPr lang="en-US" sz="3600" b="0" i="1" smtClean="0">
                            <a:latin typeface="Cambria Math" panose="02040503050406030204" pitchFamily="18" charset="0"/>
                          </a:rPr>
                          <m:t>2</m:t>
                        </m:r>
                      </m:sub>
                    </m:sSub>
                  </m:oMath>
                </a14:m>
                <a:endParaRPr lang="en-US" sz="3600" dirty="0" smtClean="0"/>
              </a:p>
              <a:p>
                <a:pPr algn="ctr"/>
                <a:r>
                  <a:rPr lang="en-US" sz="3600" dirty="0" smtClean="0"/>
                  <a:t> Independent</a:t>
                </a:r>
              </a:p>
              <a:p>
                <a:pPr algn="ctr"/>
                <a14:m>
                  <m:oMath xmlns:m="http://schemas.openxmlformats.org/officeDocument/2006/math">
                    <m:r>
                      <a:rPr lang="en-US" sz="3600" i="1" smtClean="0">
                        <a:latin typeface="Cambria Math" panose="02040503050406030204" pitchFamily="18" charset="0"/>
                        <a:ea typeface="Cambria Math" panose="02040503050406030204" pitchFamily="18" charset="0"/>
                      </a:rPr>
                      <m:t>𝜑</m:t>
                    </m:r>
                    <m:d>
                      <m:dPr>
                        <m:ctrlPr>
                          <a:rPr lang="en-US" sz="3600" b="0" i="1" smtClean="0">
                            <a:latin typeface="Cambria Math" panose="02040503050406030204" pitchFamily="18" charset="0"/>
                            <a:ea typeface="Cambria Math" panose="02040503050406030204" pitchFamily="18" charset="0"/>
                          </a:rPr>
                        </m:ctrlPr>
                      </m:dPr>
                      <m:e>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𝑍</m:t>
                            </m:r>
                          </m:e>
                          <m:sub>
                            <m:r>
                              <a:rPr lang="en-US" sz="3600" b="0" i="1" smtClean="0">
                                <a:latin typeface="Cambria Math" panose="02040503050406030204" pitchFamily="18" charset="0"/>
                                <a:ea typeface="Cambria Math" panose="02040503050406030204" pitchFamily="18" charset="0"/>
                              </a:rPr>
                              <m:t>1</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𝑍</m:t>
                            </m:r>
                          </m:e>
                          <m:sub>
                            <m:r>
                              <a:rPr lang="en-US" sz="3600" b="0" i="1" smtClean="0">
                                <a:latin typeface="Cambria Math" panose="02040503050406030204" pitchFamily="18" charset="0"/>
                                <a:ea typeface="Cambria Math" panose="02040503050406030204" pitchFamily="18" charset="0"/>
                              </a:rPr>
                              <m:t>2</m:t>
                            </m:r>
                          </m:sub>
                        </m:sSub>
                      </m:e>
                    </m:d>
                  </m:oMath>
                </a14:m>
                <a:r>
                  <a:rPr lang="en-US" sz="3600" dirty="0" smtClean="0"/>
                  <a:t> is an </a:t>
                </a:r>
                <a14:m>
                  <m:oMath xmlns:m="http://schemas.openxmlformats.org/officeDocument/2006/math">
                    <m:r>
                      <a:rPr lang="en-US" sz="3600" i="1" smtClean="0">
                        <a:latin typeface="Cambria Math" panose="02040503050406030204" pitchFamily="18" charset="0"/>
                        <a:ea typeface="Cambria Math" panose="02040503050406030204" pitchFamily="18" charset="0"/>
                      </a:rPr>
                      <m:t>𝛼</m:t>
                    </m:r>
                  </m:oMath>
                </a14:m>
                <a:r>
                  <a:rPr lang="en-US" sz="3600" dirty="0" smtClean="0"/>
                  <a:t> level test for </a:t>
                </a:r>
                <a14:m>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panose="02040503050406030204" pitchFamily="18" charset="0"/>
                          </a:rPr>
                          <m:t>𝐻</m:t>
                        </m:r>
                      </m:e>
                      <m:sub>
                        <m:r>
                          <a:rPr lang="en-US" sz="3600" b="0" i="1" dirty="0" smtClean="0">
                            <a:latin typeface="Cambria Math" panose="02040503050406030204" pitchFamily="18" charset="0"/>
                          </a:rPr>
                          <m:t>0</m:t>
                        </m:r>
                      </m:sub>
                    </m:sSub>
                  </m:oMath>
                </a14:m>
                <a:endParaRPr lang="en-US" sz="3600" dirty="0" smtClean="0"/>
              </a:p>
              <a:p>
                <a:pPr algn="ctr"/>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a:off x="1335313" y="1407886"/>
                <a:ext cx="9985829" cy="2862322"/>
              </a:xfrm>
              <a:prstGeom prst="rect">
                <a:avLst/>
              </a:prstGeom>
              <a:blipFill rotWithShape="0">
                <a:blip r:embed="rId4"/>
                <a:stretch>
                  <a:fillRect t="-3412"/>
                </a:stretch>
              </a:blipFill>
            </p:spPr>
            <p:txBody>
              <a:bodyPr/>
              <a:lstStyle/>
              <a:p>
                <a:r>
                  <a:rPr lang="en-US">
                    <a:noFill/>
                  </a:rPr>
                  <a:t> </a:t>
                </a:r>
              </a:p>
            </p:txBody>
          </p:sp>
        </mc:Fallback>
      </mc:AlternateContent>
    </p:spTree>
    <p:extLst>
      <p:ext uri="{BB962C8B-B14F-4D97-AF65-F5344CB8AC3E}">
        <p14:creationId xmlns:p14="http://schemas.microsoft.com/office/powerpoint/2010/main" val="1577247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89810" y="1892968"/>
                <a:ext cx="10860505" cy="1426096"/>
              </a:xfrm>
              <a:prstGeom prst="rect">
                <a:avLst/>
              </a:prstGeom>
              <a:noFill/>
            </p:spPr>
            <p:txBody>
              <a:bodyPr wrap="square" rtlCol="0">
                <a:spAutoFit/>
              </a:bodyPr>
              <a:lstStyle/>
              <a:p>
                <a:pPr algn="ctr"/>
                <a:r>
                  <a:rPr lang="en-US" sz="2800" dirty="0" smtClean="0"/>
                  <a:t>A test for the global null hypothesis,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𝐻</m:t>
                        </m:r>
                      </m:e>
                      <m:sub>
                        <m:r>
                          <a:rPr lang="en-US" sz="2800" i="1">
                            <a:latin typeface="Cambria Math" panose="02040503050406030204" pitchFamily="18" charset="0"/>
                            <a:ea typeface="Cambria Math" panose="02040503050406030204" pitchFamily="18" charset="0"/>
                          </a:rPr>
                          <m:t>0</m:t>
                        </m:r>
                      </m:sub>
                    </m:sSub>
                  </m:oMath>
                </a14:m>
                <a:r>
                  <a:rPr lang="en-US" sz="2800" dirty="0" smtClean="0"/>
                  <a:t>:</a:t>
                </a:r>
              </a:p>
              <a:p>
                <a:pPr algn="ctr"/>
                <a:endParaRPr lang="en-US" sz="2800" dirty="0" smtClean="0"/>
              </a:p>
              <a:p>
                <a:pPr algn="ctr"/>
                <a:r>
                  <a:rPr lang="en-US" sz="2800" dirty="0" smtClean="0"/>
                  <a:t>For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=0.05: </m:t>
                    </m:r>
                  </m:oMath>
                </a14:m>
                <a:r>
                  <a:rPr lang="en-US" sz="2800" dirty="0" smtClean="0"/>
                  <a:t> Reject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𝐻</m:t>
                        </m:r>
                      </m:e>
                      <m:sub>
                        <m:r>
                          <a:rPr lang="en-US" sz="2800" i="1">
                            <a:latin typeface="Cambria Math" panose="02040503050406030204" pitchFamily="18" charset="0"/>
                            <a:ea typeface="Cambria Math" panose="02040503050406030204" pitchFamily="18" charset="0"/>
                          </a:rPr>
                          <m:t>0</m:t>
                        </m:r>
                      </m:sub>
                    </m:sSub>
                  </m:oMath>
                </a14:m>
                <a:r>
                  <a:rPr lang="en-US" sz="2800" dirty="0" smtClean="0"/>
                  <a:t> if </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𝑍</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𝑍</m:t>
                        </m:r>
                      </m:e>
                      <m:sub>
                        <m:r>
                          <a:rPr lang="en-US" sz="2800" b="0" i="1" smtClean="0">
                            <a:latin typeface="Cambria Math" panose="02040503050406030204" pitchFamily="18" charset="0"/>
                          </a:rPr>
                          <m:t>2</m:t>
                        </m:r>
                      </m:sub>
                      <m:sup>
                        <m:r>
                          <a:rPr lang="en-US" sz="2800" i="1">
                            <a:latin typeface="Cambria Math" panose="02040503050406030204" pitchFamily="18" charset="0"/>
                          </a:rPr>
                          <m:t>2</m:t>
                        </m:r>
                      </m:sup>
                    </m:sSubSup>
                    <m:r>
                      <a:rPr lang="en-US" sz="2800" i="1" smtClean="0">
                        <a:latin typeface="Cambria Math" panose="02040503050406030204" pitchFamily="18" charset="0"/>
                        <a:ea typeface="Cambria Math" panose="02040503050406030204" pitchFamily="18" charset="0"/>
                      </a:rPr>
                      <m:t>≥</m:t>
                    </m:r>
                    <m:sSubSup>
                      <m:sSubSupPr>
                        <m:ctrlPr>
                          <a:rPr lang="en-US" sz="2800" i="1" smtClean="0">
                            <a:latin typeface="Cambria Math" panose="02040503050406030204" pitchFamily="18" charset="0"/>
                            <a:ea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𝜒</m:t>
                        </m:r>
                      </m:e>
                      <m:sub>
                        <m:r>
                          <a:rPr lang="en-US" sz="2800" b="0" i="1" smtClean="0">
                            <a:latin typeface="Cambria Math" panose="02040503050406030204" pitchFamily="18" charset="0"/>
                            <a:ea typeface="Cambria Math" panose="02040503050406030204" pitchFamily="18" charset="0"/>
                          </a:rPr>
                          <m:t>2, 1−</m:t>
                        </m:r>
                        <m:r>
                          <a:rPr lang="en-US" sz="2800" b="0" i="1" smtClean="0">
                            <a:latin typeface="Cambria Math" panose="02040503050406030204" pitchFamily="18" charset="0"/>
                            <a:ea typeface="Cambria Math" panose="02040503050406030204" pitchFamily="18" charset="0"/>
                          </a:rPr>
                          <m:t>𝛼</m:t>
                        </m:r>
                      </m:sub>
                      <m:sup>
                        <m:r>
                          <a:rPr lang="en-US" sz="2800" b="0" i="1" smtClean="0">
                            <a:latin typeface="Cambria Math" panose="02040503050406030204" pitchFamily="18" charset="0"/>
                            <a:ea typeface="Cambria Math" panose="02040503050406030204" pitchFamily="18" charset="0"/>
                          </a:rPr>
                          <m:t>2</m:t>
                        </m:r>
                      </m:sup>
                    </m:sSubSup>
                    <m:r>
                      <a:rPr lang="en-US" sz="2800" b="0" i="1" smtClean="0">
                        <a:latin typeface="Cambria Math" panose="02040503050406030204" pitchFamily="18" charset="0"/>
                        <a:ea typeface="Cambria Math" panose="02040503050406030204" pitchFamily="18" charset="0"/>
                      </a:rPr>
                      <m:t>=5.99</m:t>
                    </m:r>
                  </m:oMath>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89810" y="1892968"/>
                <a:ext cx="10860505" cy="1426096"/>
              </a:xfrm>
              <a:prstGeom prst="rect">
                <a:avLst/>
              </a:prstGeom>
              <a:blipFill rotWithShape="0">
                <a:blip r:embed="rId2"/>
                <a:stretch>
                  <a:fillRect t="-4292" b="-10300"/>
                </a:stretch>
              </a:blipFill>
            </p:spPr>
            <p:txBody>
              <a:bodyPr/>
              <a:lstStyle/>
              <a:p>
                <a:r>
                  <a:rPr lang="en-US">
                    <a:noFill/>
                  </a:rPr>
                  <a:t> </a:t>
                </a:r>
              </a:p>
            </p:txBody>
          </p:sp>
        </mc:Fallback>
      </mc:AlternateContent>
    </p:spTree>
    <p:extLst>
      <p:ext uri="{BB962C8B-B14F-4D97-AF65-F5344CB8AC3E}">
        <p14:creationId xmlns:p14="http://schemas.microsoft.com/office/powerpoint/2010/main" val="660934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18963" y="0"/>
            <a:ext cx="6124575" cy="5838825"/>
          </a:xfrm>
          <a:prstGeom prst="rect">
            <a:avLst/>
          </a:prstGeom>
        </p:spPr>
      </p:pic>
      <p:pic>
        <p:nvPicPr>
          <p:cNvPr id="3" name="Picture 2"/>
          <p:cNvPicPr>
            <a:picLocks noChangeAspect="1"/>
          </p:cNvPicPr>
          <p:nvPr/>
        </p:nvPicPr>
        <p:blipFill>
          <a:blip r:embed="rId3"/>
          <a:stretch>
            <a:fillRect/>
          </a:stretch>
        </p:blipFill>
        <p:spPr>
          <a:xfrm>
            <a:off x="3098421" y="0"/>
            <a:ext cx="6257925" cy="5857875"/>
          </a:xfrm>
          <a:prstGeom prst="rect">
            <a:avLst/>
          </a:prstGeom>
        </p:spPr>
      </p:pic>
      <p:pic>
        <p:nvPicPr>
          <p:cNvPr id="21" name="Picture 20"/>
          <p:cNvPicPr>
            <a:picLocks noChangeAspect="1"/>
          </p:cNvPicPr>
          <p:nvPr/>
        </p:nvPicPr>
        <p:blipFill>
          <a:blip r:embed="rId4"/>
          <a:stretch>
            <a:fillRect/>
          </a:stretch>
        </p:blipFill>
        <p:spPr>
          <a:xfrm>
            <a:off x="3018963" y="-117987"/>
            <a:ext cx="6505575" cy="6334125"/>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0" y="603702"/>
                <a:ext cx="3208421" cy="2087110"/>
              </a:xfrm>
              <a:prstGeom prst="rect">
                <a:avLst/>
              </a:prstGeom>
              <a:noFill/>
            </p:spPr>
            <p:txBody>
              <a:bodyPr wrap="square" rtlCol="0">
                <a:spAutoFit/>
              </a:bodyPr>
              <a:lstStyle/>
              <a:p>
                <a:r>
                  <a:rPr lang="en-US" sz="2400" dirty="0" smtClean="0"/>
                  <a:t>We typically follow the rejection of the global null hypothesis, by a test for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r>
                  <a:rPr lang="en-US" sz="2400" dirty="0" smtClean="0"/>
                  <a:t> Reject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𝑖</m:t>
                        </m:r>
                      </m:sub>
                    </m:sSub>
                  </m:oMath>
                </a14:m>
                <a:r>
                  <a:rPr lang="en-US" sz="2400" dirty="0" smtClean="0"/>
                  <a:t> if </a:t>
                </a:r>
                <a14:m>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1−</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2</m:t>
                            </m:r>
                          </m:den>
                        </m:f>
                      </m:sub>
                    </m:sSub>
                    <m:r>
                      <a:rPr lang="en-US" sz="2400" b="0" i="1" smtClean="0">
                        <a:latin typeface="Cambria Math" panose="02040503050406030204" pitchFamily="18" charset="0"/>
                        <a:ea typeface="Cambria Math" panose="02040503050406030204" pitchFamily="18" charset="0"/>
                      </a:rPr>
                      <m:t>=1.96</m:t>
                    </m:r>
                  </m:oMath>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0" y="603702"/>
                <a:ext cx="3208421" cy="2087110"/>
              </a:xfrm>
              <a:prstGeom prst="rect">
                <a:avLst/>
              </a:prstGeom>
              <a:blipFill rotWithShape="0">
                <a:blip r:embed="rId6"/>
                <a:stretch>
                  <a:fillRect l="-2852" t="-2339"/>
                </a:stretch>
              </a:blipFill>
            </p:spPr>
            <p:txBody>
              <a:bodyPr/>
              <a:lstStyle/>
              <a:p>
                <a:r>
                  <a:rPr lang="en-US">
                    <a:noFill/>
                  </a:rPr>
                  <a:t> </a:t>
                </a:r>
              </a:p>
            </p:txBody>
          </p:sp>
        </mc:Fallback>
      </mc:AlternateContent>
    </p:spTree>
    <p:extLst>
      <p:ext uri="{BB962C8B-B14F-4D97-AF65-F5344CB8AC3E}">
        <p14:creationId xmlns:p14="http://schemas.microsoft.com/office/powerpoint/2010/main" val="35894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68381</TotalTime>
  <Words>830</Words>
  <Application>Microsoft Office PowerPoint</Application>
  <PresentationFormat>Widescreen</PresentationFormat>
  <Paragraphs>385</Paragraphs>
  <Slides>36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Calibri Light</vt:lpstr>
      <vt:lpstr>Cambria Math</vt:lpstr>
      <vt:lpstr>Times New Roman</vt:lpstr>
      <vt:lpstr>Retrospect</vt:lpstr>
      <vt:lpstr>PowerPoint Presentation</vt:lpstr>
      <vt:lpstr>PowerPoint Presentation</vt:lpstr>
      <vt:lpstr>PowerPoint Presentation</vt:lpstr>
      <vt:lpstr>                    Hochberg and Tamhane (1987)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Hochberg’s Procedure</dc:title>
  <dc:creator>Dror Rom</dc:creator>
  <cp:lastModifiedBy>Dror Rom</cp:lastModifiedBy>
  <cp:revision>435</cp:revision>
  <dcterms:created xsi:type="dcterms:W3CDTF">2014-07-20T18:54:32Z</dcterms:created>
  <dcterms:modified xsi:type="dcterms:W3CDTF">2014-11-20T21:59:26Z</dcterms:modified>
</cp:coreProperties>
</file>